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76" r:id="rId2"/>
    <p:sldId id="273" r:id="rId3"/>
    <p:sldId id="285" r:id="rId4"/>
    <p:sldId id="294" r:id="rId5"/>
    <p:sldId id="295" r:id="rId6"/>
    <p:sldId id="269" r:id="rId7"/>
    <p:sldId id="270" r:id="rId8"/>
    <p:sldId id="278" r:id="rId9"/>
    <p:sldId id="263" r:id="rId10"/>
    <p:sldId id="279" r:id="rId11"/>
    <p:sldId id="271" r:id="rId12"/>
    <p:sldId id="280" r:id="rId13"/>
    <p:sldId id="262" r:id="rId14"/>
    <p:sldId id="281" r:id="rId15"/>
    <p:sldId id="275" r:id="rId16"/>
    <p:sldId id="296" r:id="rId17"/>
    <p:sldId id="264" r:id="rId18"/>
    <p:sldId id="268" r:id="rId19"/>
  </p:sldIdLst>
  <p:sldSz cx="18288000" cy="10287000"/>
  <p:notesSz cx="6858000" cy="9144000"/>
  <p:embeddedFontLst>
    <p:embeddedFont>
      <p:font typeface="Agrandir" pitchFamily="2" charset="77"/>
      <p:regular r:id="rId21"/>
    </p:embeddedFont>
    <p:embeddedFont>
      <p:font typeface="Agrandir Bold" pitchFamily="2" charset="77"/>
      <p:regular r:id="rId22"/>
      <p:bold r:id="rId23"/>
    </p:embeddedFont>
    <p:embeddedFont>
      <p:font typeface="Candara" panose="020E0502030303020204" pitchFamily="34" charset="0"/>
      <p:regular r:id="rId24"/>
      <p:bold r:id="rId25"/>
      <p:italic r:id="rId26"/>
      <p:boldItalic r:id="rId27"/>
    </p:embeddedFont>
    <p:embeddedFont>
      <p:font typeface="DM Sans" pitchFamily="2" charset="77"/>
      <p:regular r:id="rId28"/>
      <p:bold r:id="rId29"/>
      <p:italic r:id="rId30"/>
      <p:boldItalic r:id="rId31"/>
    </p:embeddedFont>
    <p:embeddedFont>
      <p:font typeface="Parkinsans SemiBold" pitchFamily="2" charset="0"/>
      <p:regular r:id="rId32"/>
    </p:embeddedFont>
    <p:embeddedFont>
      <p:font typeface="Staatliches" pitchFamily="2"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6B8A"/>
    <a:srgbClr val="CAEFF2"/>
    <a:srgbClr val="1A3C4E"/>
    <a:srgbClr val="1B2B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97" autoAdjust="0"/>
    <p:restoredTop sz="94543" autoAdjust="0"/>
  </p:normalViewPr>
  <p:slideViewPr>
    <p:cSldViewPr>
      <p:cViewPr varScale="1">
        <p:scale>
          <a:sx n="74" d="100"/>
          <a:sy n="74" d="100"/>
        </p:scale>
        <p:origin x="4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5DF99-6B07-5D4F-911B-BB8D522150F9}"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E31C20-9E47-2C45-8811-408B126A7482}" type="slidenum">
              <a:rPr lang="en-US" smtClean="0"/>
              <a:t>‹#›</a:t>
            </a:fld>
            <a:endParaRPr lang="en-US"/>
          </a:p>
        </p:txBody>
      </p:sp>
    </p:spTree>
    <p:extLst>
      <p:ext uri="{BB962C8B-B14F-4D97-AF65-F5344CB8AC3E}">
        <p14:creationId xmlns:p14="http://schemas.microsoft.com/office/powerpoint/2010/main" val="2099333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464B0-3D67-291E-703E-506BB9DE0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36428-8D84-1678-ED29-4984C05F1C8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B05737-939A-7F39-39CF-8BB4E1E515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6A6FB9-6CFB-54B4-05FE-DF87DEAE635F}"/>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96589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1A04-0867-0B96-2EA3-972941BA6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E28C7-73D5-8958-9088-0F9915A003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B091C6-DD86-4550-3DB7-8C7A9E486E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993D0B-F0FD-0189-59DC-914AD2114BDA}"/>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751511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DDB4A-F2B4-A6AF-1AC4-3ABC97E452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F6527-A70E-F958-72FF-8348711064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059A0D5-40B3-6127-C4FB-6C93C9C6C5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DE39E0-836B-CC93-2537-6CD5F9F6D7E8}"/>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41061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AD29A-8526-53F5-0C15-6C95A77BB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55CED9-1F00-7583-77AB-20F1802A70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5034244-6D75-3586-6E6F-01AFD84867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783E16-6704-887D-D85A-76560885C80C}"/>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787331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27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29ED35-08CA-DA76-F6A0-B1E647D5E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9" y="647701"/>
            <a:ext cx="18387938" cy="9639300"/>
          </a:xfrm>
          <a:prstGeom prst="rect">
            <a:avLst/>
          </a:prstGeom>
        </p:spPr>
      </p:pic>
      <p:sp>
        <p:nvSpPr>
          <p:cNvPr id="6" name="Rectangle 5">
            <a:extLst>
              <a:ext uri="{FF2B5EF4-FFF2-40B4-BE49-F238E27FC236}">
                <a16:creationId xmlns:a16="http://schemas.microsoft.com/office/drawing/2014/main" id="{08C572C2-BBE8-3F7F-397D-C34185685DEE}"/>
              </a:ext>
            </a:extLst>
          </p:cNvPr>
          <p:cNvSpPr/>
          <p:nvPr/>
        </p:nvSpPr>
        <p:spPr>
          <a:xfrm>
            <a:off x="-304800" y="-190500"/>
            <a:ext cx="18745200" cy="838201"/>
          </a:xfrm>
          <a:prstGeom prst="rect">
            <a:avLst/>
          </a:prstGeom>
          <a:solidFill>
            <a:srgbClr val="CAEF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FF031-8A41-C2B0-DA79-584CDDE85E27}"/>
              </a:ext>
            </a:extLst>
          </p:cNvPr>
          <p:cNvSpPr/>
          <p:nvPr/>
        </p:nvSpPr>
        <p:spPr>
          <a:xfrm>
            <a:off x="18060900" y="38100"/>
            <a:ext cx="989100" cy="838201"/>
          </a:xfrm>
          <a:prstGeom prst="rect">
            <a:avLst/>
          </a:prstGeom>
          <a:solidFill>
            <a:srgbClr val="CAEF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0640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AC644-D66D-D9E7-F6E6-70067CD9F83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EF0741C-A237-FDA7-B24C-69352A6ECD79}"/>
              </a:ext>
            </a:extLst>
          </p:cNvPr>
          <p:cNvSpPr/>
          <p:nvPr/>
        </p:nvSpPr>
        <p:spPr>
          <a:xfrm>
            <a:off x="0" y="0"/>
            <a:ext cx="178024" cy="10287000"/>
          </a:xfrm>
          <a:prstGeom prst="rect">
            <a:avLst/>
          </a:prstGeom>
          <a:solidFill>
            <a:srgbClr val="1C3432"/>
          </a:solidFill>
          <a:ln w="12700">
            <a:solidFill>
              <a:srgbClr val="1C3532"/>
            </a:solidFill>
            <a:prstDash val="solid"/>
          </a:ln>
        </p:spPr>
        <p:txBody>
          <a:bodyPr/>
          <a:lstStyle/>
          <a:p>
            <a:endParaRPr lang="en-US" sz="3600"/>
          </a:p>
        </p:txBody>
      </p:sp>
      <p:sp>
        <p:nvSpPr>
          <p:cNvPr id="3" name="Shape 1">
            <a:extLst>
              <a:ext uri="{FF2B5EF4-FFF2-40B4-BE49-F238E27FC236}">
                <a16:creationId xmlns:a16="http://schemas.microsoft.com/office/drawing/2014/main" id="{FAFF951E-1F1A-1110-471F-94EC67CF18C6}"/>
              </a:ext>
            </a:extLst>
          </p:cNvPr>
          <p:cNvSpPr/>
          <p:nvPr/>
        </p:nvSpPr>
        <p:spPr>
          <a:xfrm>
            <a:off x="0" y="0"/>
            <a:ext cx="18288000" cy="146304"/>
          </a:xfrm>
          <a:prstGeom prst="rect">
            <a:avLst/>
          </a:prstGeom>
          <a:solidFill>
            <a:srgbClr val="153230"/>
          </a:solidFill>
          <a:ln w="12700">
            <a:solidFill>
              <a:srgbClr val="153230"/>
            </a:solidFill>
            <a:prstDash val="solid"/>
          </a:ln>
        </p:spPr>
        <p:txBody>
          <a:bodyPr/>
          <a:lstStyle/>
          <a:p>
            <a:endParaRPr lang="en-US" sz="3600"/>
          </a:p>
        </p:txBody>
      </p:sp>
      <p:sp>
        <p:nvSpPr>
          <p:cNvPr id="9" name="Shape 7">
            <a:extLst>
              <a:ext uri="{FF2B5EF4-FFF2-40B4-BE49-F238E27FC236}">
                <a16:creationId xmlns:a16="http://schemas.microsoft.com/office/drawing/2014/main" id="{CF484547-A135-B507-88E9-BF05FF3F4590}"/>
              </a:ext>
            </a:extLst>
          </p:cNvPr>
          <p:cNvSpPr/>
          <p:nvPr/>
        </p:nvSpPr>
        <p:spPr>
          <a:xfrm>
            <a:off x="5682220" y="7333321"/>
            <a:ext cx="6949440" cy="950976"/>
          </a:xfrm>
          <a:prstGeom prst="rect">
            <a:avLst/>
          </a:prstGeom>
          <a:solidFill>
            <a:srgbClr val="1C3532"/>
          </a:solidFill>
          <a:ln w="12700">
            <a:solidFill>
              <a:srgbClr val="88C1CC"/>
            </a:solidFill>
            <a:prstDash val="solid"/>
          </a:ln>
        </p:spPr>
        <p:txBody>
          <a:bodyPr/>
          <a:lstStyle/>
          <a:p>
            <a:endParaRPr lang="en-US" sz="3600"/>
          </a:p>
        </p:txBody>
      </p:sp>
      <p:sp>
        <p:nvSpPr>
          <p:cNvPr id="10" name="Text 8">
            <a:extLst>
              <a:ext uri="{FF2B5EF4-FFF2-40B4-BE49-F238E27FC236}">
                <a16:creationId xmlns:a16="http://schemas.microsoft.com/office/drawing/2014/main" id="{4FA24762-ABA9-44E3-5280-F0BDABBB6B0D}"/>
              </a:ext>
            </a:extLst>
          </p:cNvPr>
          <p:cNvSpPr/>
          <p:nvPr/>
        </p:nvSpPr>
        <p:spPr>
          <a:xfrm>
            <a:off x="5669280" y="7333321"/>
            <a:ext cx="6949440" cy="950976"/>
          </a:xfrm>
          <a:prstGeom prst="rect">
            <a:avLst/>
          </a:prstGeom>
          <a:noFill/>
          <a:ln/>
        </p:spPr>
        <p:txBody>
          <a:bodyPr wrap="square" lIns="0" tIns="0" rIns="0" bIns="0" rtlCol="0" anchor="ctr"/>
          <a:lstStyle/>
          <a:p>
            <a:pPr algn="ctr"/>
            <a:r>
              <a:rPr lang="en-US" sz="2600" b="1" dirty="0">
                <a:solidFill>
                  <a:srgbClr val="FFFFFF"/>
                </a:solidFill>
                <a:latin typeface="Parkinsans SemiBold" pitchFamily="34" charset="0"/>
                <a:ea typeface="Parkinsans SemiBold" pitchFamily="34" charset="-122"/>
                <a:cs typeface="Parkinsans SemiBold" pitchFamily="34" charset="-120"/>
              </a:rPr>
              <a:t>Better Together.</a:t>
            </a:r>
            <a:endParaRPr lang="en-US" sz="2600" dirty="0"/>
          </a:p>
        </p:txBody>
      </p:sp>
      <p:pic>
        <p:nvPicPr>
          <p:cNvPr id="12" name="Picture 11" descr="A close up of a black background&#10;&#10;AI-generated content may be incorrect.">
            <a:extLst>
              <a:ext uri="{FF2B5EF4-FFF2-40B4-BE49-F238E27FC236}">
                <a16:creationId xmlns:a16="http://schemas.microsoft.com/office/drawing/2014/main" id="{6D089A9D-BADC-CF60-3CD6-07C46AB6DE4F}"/>
              </a:ext>
            </a:extLst>
          </p:cNvPr>
          <p:cNvPicPr>
            <a:picLocks noChangeAspect="1"/>
          </p:cNvPicPr>
          <p:nvPr/>
        </p:nvPicPr>
        <p:blipFill>
          <a:blip r:embed="rId3"/>
          <a:stretch>
            <a:fillRect/>
          </a:stretch>
        </p:blipFill>
        <p:spPr>
          <a:xfrm>
            <a:off x="4634144" y="2628900"/>
            <a:ext cx="9019712" cy="3253108"/>
          </a:xfrm>
          <a:prstGeom prst="rect">
            <a:avLst/>
          </a:prstGeom>
        </p:spPr>
      </p:pic>
    </p:spTree>
    <p:extLst>
      <p:ext uri="{BB962C8B-B14F-4D97-AF65-F5344CB8AC3E}">
        <p14:creationId xmlns:p14="http://schemas.microsoft.com/office/powerpoint/2010/main" val="1714214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258D4-EF7F-9E52-5CE8-94CF4801F0F9}"/>
            </a:ext>
          </a:extLst>
        </p:cNvPr>
        <p:cNvGrpSpPr/>
        <p:nvPr/>
      </p:nvGrpSpPr>
      <p:grpSpPr>
        <a:xfrm>
          <a:off x="0" y="0"/>
          <a:ext cx="0" cy="0"/>
          <a:chOff x="0" y="0"/>
          <a:chExt cx="0" cy="0"/>
        </a:xfrm>
      </p:grpSpPr>
      <p:sp>
        <p:nvSpPr>
          <p:cNvPr id="4" name="Shape 2">
            <a:extLst>
              <a:ext uri="{FF2B5EF4-FFF2-40B4-BE49-F238E27FC236}">
                <a16:creationId xmlns:a16="http://schemas.microsoft.com/office/drawing/2014/main" id="{35CEF3A2-55A0-E382-7B2B-C53756257FC3}"/>
              </a:ext>
            </a:extLst>
          </p:cNvPr>
          <p:cNvSpPr/>
          <p:nvPr/>
        </p:nvSpPr>
        <p:spPr>
          <a:xfrm>
            <a:off x="854439" y="1183399"/>
            <a:ext cx="16579122" cy="7902814"/>
          </a:xfrm>
          <a:prstGeom prst="rect">
            <a:avLst/>
          </a:prstGeom>
          <a:solidFill>
            <a:srgbClr val="153230"/>
          </a:solidFill>
          <a:ln w="12700">
            <a:solidFill>
              <a:srgbClr val="88C1CC"/>
            </a:solidFill>
            <a:prstDash val="solid"/>
          </a:ln>
          <a:effectLst>
            <a:outerShdw blurRad="50800" dist="38100" dir="2700000" algn="tl" rotWithShape="0">
              <a:prstClr val="black">
                <a:alpha val="40000"/>
              </a:prstClr>
            </a:outerShdw>
          </a:effectLst>
        </p:spPr>
        <p:txBody>
          <a:bodyPr/>
          <a:lstStyle/>
          <a:p>
            <a:endParaRPr lang="en-US" sz="3600">
              <a:latin typeface="Candara" panose="020E0502030303020204" pitchFamily="34" charset="0"/>
            </a:endParaRPr>
          </a:p>
        </p:txBody>
      </p:sp>
      <p:sp>
        <p:nvSpPr>
          <p:cNvPr id="5" name="Shape 3">
            <a:extLst>
              <a:ext uri="{FF2B5EF4-FFF2-40B4-BE49-F238E27FC236}">
                <a16:creationId xmlns:a16="http://schemas.microsoft.com/office/drawing/2014/main" id="{0B3565B6-BBB8-DD26-65EF-85E864F4E27C}"/>
              </a:ext>
            </a:extLst>
          </p:cNvPr>
          <p:cNvSpPr/>
          <p:nvPr/>
        </p:nvSpPr>
        <p:spPr>
          <a:xfrm>
            <a:off x="854439" y="1183398"/>
            <a:ext cx="16579122" cy="261280"/>
          </a:xfrm>
          <a:prstGeom prst="rect">
            <a:avLst/>
          </a:prstGeom>
          <a:solidFill>
            <a:srgbClr val="FFBA10"/>
          </a:solidFill>
          <a:ln w="12700">
            <a:solidFill>
              <a:srgbClr val="FFBA10"/>
            </a:solidFill>
            <a:prstDash val="solid"/>
          </a:ln>
        </p:spPr>
        <p:txBody>
          <a:bodyPr/>
          <a:lstStyle/>
          <a:p>
            <a:endParaRPr lang="en-US" sz="3600">
              <a:latin typeface="Candara" panose="020E0502030303020204" pitchFamily="34" charset="0"/>
            </a:endParaRPr>
          </a:p>
        </p:txBody>
      </p:sp>
      <p:sp>
        <p:nvSpPr>
          <p:cNvPr id="6" name="Text 4">
            <a:extLst>
              <a:ext uri="{FF2B5EF4-FFF2-40B4-BE49-F238E27FC236}">
                <a16:creationId xmlns:a16="http://schemas.microsoft.com/office/drawing/2014/main" id="{A95E25D5-5644-B7E3-3ABF-3361D688C97C}"/>
              </a:ext>
            </a:extLst>
          </p:cNvPr>
          <p:cNvSpPr/>
          <p:nvPr/>
        </p:nvSpPr>
        <p:spPr>
          <a:xfrm>
            <a:off x="1076894" y="1667132"/>
            <a:ext cx="7059168" cy="512064"/>
          </a:xfrm>
          <a:prstGeom prst="rect">
            <a:avLst/>
          </a:prstGeom>
          <a:noFill/>
          <a:ln/>
        </p:spPr>
        <p:txBody>
          <a:bodyPr wrap="square" lIns="0" tIns="0" rIns="0" bIns="0" rtlCol="0" anchor="ctr"/>
          <a:lstStyle/>
          <a:p>
            <a:r>
              <a:rPr lang="en-US" b="1" kern="0" spc="400" dirty="0">
                <a:solidFill>
                  <a:srgbClr val="FFBA10"/>
                </a:solidFill>
                <a:latin typeface="Candara" panose="020E0502030303020204" pitchFamily="34" charset="0"/>
                <a:ea typeface="DM Sans" pitchFamily="34" charset="-122"/>
                <a:cs typeface="DM Sans" pitchFamily="34" charset="-120"/>
              </a:rPr>
              <a:t>OUR MISSION</a:t>
            </a:r>
            <a:endParaRPr lang="en-US" dirty="0">
              <a:latin typeface="Candara" panose="020E0502030303020204" pitchFamily="34" charset="0"/>
            </a:endParaRPr>
          </a:p>
        </p:txBody>
      </p:sp>
      <p:sp>
        <p:nvSpPr>
          <p:cNvPr id="7" name="Text 5">
            <a:extLst>
              <a:ext uri="{FF2B5EF4-FFF2-40B4-BE49-F238E27FC236}">
                <a16:creationId xmlns:a16="http://schemas.microsoft.com/office/drawing/2014/main" id="{6BA448DE-97B7-C7B6-6921-3558794EE0F3}"/>
              </a:ext>
            </a:extLst>
          </p:cNvPr>
          <p:cNvSpPr/>
          <p:nvPr/>
        </p:nvSpPr>
        <p:spPr>
          <a:xfrm>
            <a:off x="1782973" y="3802404"/>
            <a:ext cx="14722050" cy="2926080"/>
          </a:xfrm>
          <a:prstGeom prst="rect">
            <a:avLst/>
          </a:prstGeom>
          <a:noFill/>
          <a:ln/>
        </p:spPr>
        <p:txBody>
          <a:bodyPr wrap="square" lIns="0" tIns="0" rIns="0" bIns="0" rtlCol="0" anchor="ctr"/>
          <a:lstStyle/>
          <a:p>
            <a:pPr algn="ctr">
              <a:lnSpc>
                <a:spcPct val="112000"/>
              </a:lnSpc>
            </a:pPr>
            <a:r>
              <a:rPr lang="en-US" sz="9000" b="1" dirty="0">
                <a:solidFill>
                  <a:srgbClr val="FFF9F0"/>
                </a:solidFill>
                <a:latin typeface="Parkinsans SemiBold" pitchFamily="2" charset="0"/>
                <a:ea typeface="Parkinsans SemiBold" pitchFamily="34" charset="-122"/>
                <a:cs typeface="Parkinsans SemiBold" pitchFamily="34" charset="-120"/>
              </a:rPr>
              <a:t>Better volunteerism.</a:t>
            </a:r>
            <a:endParaRPr lang="en-US" sz="9000" dirty="0">
              <a:latin typeface="Parkinsans SemiBold" pitchFamily="2" charset="0"/>
            </a:endParaRPr>
          </a:p>
          <a:p>
            <a:pPr algn="ctr">
              <a:lnSpc>
                <a:spcPct val="112000"/>
              </a:lnSpc>
            </a:pPr>
            <a:r>
              <a:rPr lang="en-US" sz="9000" b="1" dirty="0">
                <a:solidFill>
                  <a:srgbClr val="FFF9F0"/>
                </a:solidFill>
                <a:latin typeface="Parkinsans SemiBold" pitchFamily="2" charset="0"/>
                <a:ea typeface="Parkinsans SemiBold" pitchFamily="34" charset="-122"/>
                <a:cs typeface="Parkinsans SemiBold" pitchFamily="34" charset="-120"/>
              </a:rPr>
              <a:t>Stronger communities.</a:t>
            </a:r>
            <a:endParaRPr lang="en-US" sz="9000" dirty="0">
              <a:latin typeface="Parkinsans SemiBold" pitchFamily="2" charset="0"/>
            </a:endParaRPr>
          </a:p>
        </p:txBody>
      </p:sp>
    </p:spTree>
    <p:extLst>
      <p:ext uri="{BB962C8B-B14F-4D97-AF65-F5344CB8AC3E}">
        <p14:creationId xmlns:p14="http://schemas.microsoft.com/office/powerpoint/2010/main" val="245681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AFE53-1F66-995E-4566-9BD8F636D238}"/>
            </a:ext>
          </a:extLst>
        </p:cNvPr>
        <p:cNvGrpSpPr/>
        <p:nvPr/>
      </p:nvGrpSpPr>
      <p:grpSpPr>
        <a:xfrm>
          <a:off x="0" y="0"/>
          <a:ext cx="0" cy="0"/>
          <a:chOff x="0" y="0"/>
          <a:chExt cx="0" cy="0"/>
        </a:xfrm>
      </p:grpSpPr>
      <p:sp>
        <p:nvSpPr>
          <p:cNvPr id="8" name="Shape 6">
            <a:extLst>
              <a:ext uri="{FF2B5EF4-FFF2-40B4-BE49-F238E27FC236}">
                <a16:creationId xmlns:a16="http://schemas.microsoft.com/office/drawing/2014/main" id="{3668F368-3D8B-BCC1-21A8-7BF3C8073DA7}"/>
              </a:ext>
            </a:extLst>
          </p:cNvPr>
          <p:cNvSpPr/>
          <p:nvPr/>
        </p:nvSpPr>
        <p:spPr>
          <a:xfrm>
            <a:off x="1011836" y="1258649"/>
            <a:ext cx="16264328" cy="7769702"/>
          </a:xfrm>
          <a:prstGeom prst="rect">
            <a:avLst/>
          </a:prstGeom>
          <a:solidFill>
            <a:srgbClr val="F5EFE6"/>
          </a:solidFill>
          <a:ln w="25400">
            <a:solidFill>
              <a:srgbClr val="C8BFB3"/>
            </a:solidFill>
            <a:prstDash val="solid"/>
          </a:ln>
          <a:effectLst>
            <a:outerShdw blurRad="76200" dist="25400" dir="8100000" algn="bl" rotWithShape="0">
              <a:srgbClr val="000000">
                <a:alpha val="8000"/>
              </a:srgbClr>
            </a:outerShdw>
          </a:effectLst>
        </p:spPr>
        <p:txBody>
          <a:bodyPr/>
          <a:lstStyle/>
          <a:p>
            <a:endParaRPr lang="en-US" sz="3600"/>
          </a:p>
        </p:txBody>
      </p:sp>
      <p:sp>
        <p:nvSpPr>
          <p:cNvPr id="9" name="Text 7">
            <a:extLst>
              <a:ext uri="{FF2B5EF4-FFF2-40B4-BE49-F238E27FC236}">
                <a16:creationId xmlns:a16="http://schemas.microsoft.com/office/drawing/2014/main" id="{9AC973CE-956D-1E06-4CC9-B9E063B91F30}"/>
              </a:ext>
            </a:extLst>
          </p:cNvPr>
          <p:cNvSpPr/>
          <p:nvPr/>
        </p:nvSpPr>
        <p:spPr>
          <a:xfrm>
            <a:off x="1397682" y="1579362"/>
            <a:ext cx="7059168" cy="512064"/>
          </a:xfrm>
          <a:prstGeom prst="rect">
            <a:avLst/>
          </a:prstGeom>
          <a:noFill/>
          <a:ln/>
        </p:spPr>
        <p:txBody>
          <a:bodyPr wrap="square" lIns="0" tIns="0" rIns="0" bIns="0" rtlCol="0" anchor="ctr"/>
          <a:lstStyle/>
          <a:p>
            <a:r>
              <a:rPr lang="en-US" b="1" kern="0" spc="400" dirty="0">
                <a:solidFill>
                  <a:srgbClr val="7A8A88"/>
                </a:solidFill>
                <a:latin typeface="DM Sans" pitchFamily="34" charset="0"/>
                <a:ea typeface="DM Sans" pitchFamily="34" charset="-122"/>
                <a:cs typeface="DM Sans" pitchFamily="34" charset="-120"/>
              </a:rPr>
              <a:t>OUR VISION</a:t>
            </a:r>
            <a:endParaRPr lang="en-US" dirty="0"/>
          </a:p>
        </p:txBody>
      </p:sp>
      <p:sp>
        <p:nvSpPr>
          <p:cNvPr id="10" name="Text 8">
            <a:extLst>
              <a:ext uri="{FF2B5EF4-FFF2-40B4-BE49-F238E27FC236}">
                <a16:creationId xmlns:a16="http://schemas.microsoft.com/office/drawing/2014/main" id="{3B3ADC0E-5A98-470D-6D92-8B09D62852CB}"/>
              </a:ext>
            </a:extLst>
          </p:cNvPr>
          <p:cNvSpPr/>
          <p:nvPr/>
        </p:nvSpPr>
        <p:spPr>
          <a:xfrm>
            <a:off x="1397683" y="3657600"/>
            <a:ext cx="15573582" cy="3383280"/>
          </a:xfrm>
          <a:prstGeom prst="rect">
            <a:avLst/>
          </a:prstGeom>
          <a:noFill/>
          <a:ln/>
        </p:spPr>
        <p:txBody>
          <a:bodyPr wrap="square" lIns="0" tIns="0" rIns="0" bIns="0" rtlCol="0" anchor="ctr"/>
          <a:lstStyle/>
          <a:p>
            <a:pPr algn="ctr">
              <a:lnSpc>
                <a:spcPct val="115000"/>
              </a:lnSpc>
            </a:pPr>
            <a:r>
              <a:rPr lang="en-US" sz="7200" b="1" dirty="0">
                <a:solidFill>
                  <a:srgbClr val="153230"/>
                </a:solidFill>
                <a:latin typeface="Parkinsans SemiBold" pitchFamily="34" charset="0"/>
                <a:ea typeface="Parkinsans SemiBold" pitchFamily="34" charset="-122"/>
                <a:cs typeface="Parkinsans SemiBold" pitchFamily="34" charset="-120"/>
              </a:rPr>
              <a:t>To see volunteerism </a:t>
            </a:r>
            <a:r>
              <a:rPr lang="en-US" sz="7200" b="1" i="1" dirty="0">
                <a:solidFill>
                  <a:srgbClr val="BF0140"/>
                </a:solidFill>
                <a:latin typeface="Parkinsans SemiBold" pitchFamily="34" charset="0"/>
                <a:ea typeface="Parkinsans SemiBold" pitchFamily="34" charset="-122"/>
                <a:cs typeface="Parkinsans SemiBold" pitchFamily="34" charset="-120"/>
              </a:rPr>
              <a:t>recognized</a:t>
            </a:r>
            <a:r>
              <a:rPr lang="en-US" sz="7200" b="1" dirty="0">
                <a:solidFill>
                  <a:srgbClr val="153230"/>
                </a:solidFill>
                <a:latin typeface="Parkinsans SemiBold" pitchFamily="34" charset="0"/>
                <a:ea typeface="Parkinsans SemiBold" pitchFamily="34" charset="-122"/>
                <a:cs typeface="Parkinsans SemiBold" pitchFamily="34" charset="-120"/>
              </a:rPr>
              <a:t>, </a:t>
            </a:r>
            <a:r>
              <a:rPr lang="en-US" sz="7200" b="1" i="1" dirty="0">
                <a:solidFill>
                  <a:srgbClr val="BF0140"/>
                </a:solidFill>
                <a:latin typeface="Parkinsans SemiBold" pitchFamily="34" charset="0"/>
                <a:ea typeface="Parkinsans SemiBold" pitchFamily="34" charset="-122"/>
                <a:cs typeface="Parkinsans SemiBold" pitchFamily="34" charset="-120"/>
              </a:rPr>
              <a:t>resourced</a:t>
            </a:r>
            <a:r>
              <a:rPr lang="en-US" sz="7200" b="1" dirty="0">
                <a:solidFill>
                  <a:srgbClr val="153230"/>
                </a:solidFill>
                <a:latin typeface="Parkinsans SemiBold" pitchFamily="34" charset="0"/>
                <a:ea typeface="Parkinsans SemiBold" pitchFamily="34" charset="-122"/>
                <a:cs typeface="Parkinsans SemiBold" pitchFamily="34" charset="-120"/>
              </a:rPr>
              <a:t>, and </a:t>
            </a:r>
            <a:r>
              <a:rPr lang="en-US" sz="7200" b="1" i="1" dirty="0">
                <a:solidFill>
                  <a:srgbClr val="BF0140"/>
                </a:solidFill>
                <a:latin typeface="Parkinsans SemiBold" pitchFamily="34" charset="0"/>
                <a:ea typeface="Parkinsans SemiBold" pitchFamily="34" charset="-122"/>
                <a:cs typeface="Parkinsans SemiBold" pitchFamily="34" charset="-120"/>
              </a:rPr>
              <a:t>respected</a:t>
            </a:r>
            <a:r>
              <a:rPr lang="en-US" sz="7200" b="1" dirty="0">
                <a:solidFill>
                  <a:srgbClr val="153230"/>
                </a:solidFill>
                <a:latin typeface="Parkinsans SemiBold" pitchFamily="34" charset="0"/>
                <a:ea typeface="Parkinsans SemiBold" pitchFamily="34" charset="-122"/>
                <a:cs typeface="Parkinsans SemiBold" pitchFamily="34" charset="-120"/>
              </a:rPr>
              <a:t> in every community.</a:t>
            </a:r>
            <a:endParaRPr lang="en-US" sz="7200" dirty="0"/>
          </a:p>
        </p:txBody>
      </p:sp>
    </p:spTree>
    <p:extLst>
      <p:ext uri="{BB962C8B-B14F-4D97-AF65-F5344CB8AC3E}">
        <p14:creationId xmlns:p14="http://schemas.microsoft.com/office/powerpoint/2010/main" val="426785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1A444-23CE-7A9E-26D4-75B80EDA5D36}"/>
            </a:ext>
          </a:extLst>
        </p:cNvPr>
        <p:cNvGrpSpPr/>
        <p:nvPr/>
      </p:nvGrpSpPr>
      <p:grpSpPr>
        <a:xfrm>
          <a:off x="0" y="0"/>
          <a:ext cx="0" cy="0"/>
          <a:chOff x="0" y="0"/>
          <a:chExt cx="0" cy="0"/>
        </a:xfrm>
      </p:grpSpPr>
      <p:sp>
        <p:nvSpPr>
          <p:cNvPr id="8" name="Shape 6">
            <a:extLst>
              <a:ext uri="{FF2B5EF4-FFF2-40B4-BE49-F238E27FC236}">
                <a16:creationId xmlns:a16="http://schemas.microsoft.com/office/drawing/2014/main" id="{426AC9D6-7945-16AC-6437-6E0B3B7C4DB2}"/>
              </a:ext>
            </a:extLst>
          </p:cNvPr>
          <p:cNvSpPr/>
          <p:nvPr/>
        </p:nvSpPr>
        <p:spPr>
          <a:xfrm>
            <a:off x="1011836" y="1258649"/>
            <a:ext cx="16264328" cy="7769702"/>
          </a:xfrm>
          <a:prstGeom prst="rect">
            <a:avLst/>
          </a:prstGeom>
          <a:solidFill>
            <a:srgbClr val="F5EFE6"/>
          </a:solidFill>
          <a:ln w="25400">
            <a:solidFill>
              <a:srgbClr val="C8BFB3"/>
            </a:solidFill>
            <a:prstDash val="solid"/>
          </a:ln>
          <a:effectLst>
            <a:outerShdw blurRad="76200" dist="25400" dir="8100000" algn="bl" rotWithShape="0">
              <a:srgbClr val="000000">
                <a:alpha val="8000"/>
              </a:srgbClr>
            </a:outerShdw>
          </a:effectLst>
        </p:spPr>
        <p:txBody>
          <a:bodyPr/>
          <a:lstStyle/>
          <a:p>
            <a:endParaRPr lang="en-US" sz="3600"/>
          </a:p>
        </p:txBody>
      </p:sp>
      <p:sp>
        <p:nvSpPr>
          <p:cNvPr id="9" name="Text 7">
            <a:extLst>
              <a:ext uri="{FF2B5EF4-FFF2-40B4-BE49-F238E27FC236}">
                <a16:creationId xmlns:a16="http://schemas.microsoft.com/office/drawing/2014/main" id="{732E481F-F850-B338-F092-5518AD0C6096}"/>
              </a:ext>
            </a:extLst>
          </p:cNvPr>
          <p:cNvSpPr/>
          <p:nvPr/>
        </p:nvSpPr>
        <p:spPr>
          <a:xfrm>
            <a:off x="1397682" y="1579362"/>
            <a:ext cx="7059168" cy="512064"/>
          </a:xfrm>
          <a:prstGeom prst="rect">
            <a:avLst/>
          </a:prstGeom>
          <a:noFill/>
          <a:ln/>
        </p:spPr>
        <p:txBody>
          <a:bodyPr wrap="square" lIns="0" tIns="0" rIns="0" bIns="0" rtlCol="0" anchor="ctr"/>
          <a:lstStyle/>
          <a:p>
            <a:r>
              <a:rPr lang="en-US" b="1" kern="0" spc="400" dirty="0">
                <a:solidFill>
                  <a:srgbClr val="7A8A88"/>
                </a:solidFill>
                <a:latin typeface="DM Sans" pitchFamily="34" charset="0"/>
                <a:ea typeface="DM Sans" pitchFamily="34" charset="-122"/>
                <a:cs typeface="DM Sans" pitchFamily="34" charset="-120"/>
              </a:rPr>
              <a:t>OUR VISION</a:t>
            </a:r>
            <a:endParaRPr lang="en-US" dirty="0"/>
          </a:p>
        </p:txBody>
      </p:sp>
      <p:sp>
        <p:nvSpPr>
          <p:cNvPr id="10" name="Text 8">
            <a:extLst>
              <a:ext uri="{FF2B5EF4-FFF2-40B4-BE49-F238E27FC236}">
                <a16:creationId xmlns:a16="http://schemas.microsoft.com/office/drawing/2014/main" id="{BDAE84BB-9070-FED0-75D3-489D75CA52DE}"/>
              </a:ext>
            </a:extLst>
          </p:cNvPr>
          <p:cNvSpPr/>
          <p:nvPr/>
        </p:nvSpPr>
        <p:spPr>
          <a:xfrm>
            <a:off x="1397683" y="3657600"/>
            <a:ext cx="15573582" cy="3383280"/>
          </a:xfrm>
          <a:prstGeom prst="rect">
            <a:avLst/>
          </a:prstGeom>
          <a:noFill/>
          <a:ln/>
        </p:spPr>
        <p:txBody>
          <a:bodyPr wrap="square" lIns="0" tIns="0" rIns="0" bIns="0" rtlCol="0" anchor="ctr"/>
          <a:lstStyle/>
          <a:p>
            <a:pPr algn="ctr">
              <a:lnSpc>
                <a:spcPct val="115000"/>
              </a:lnSpc>
            </a:pPr>
            <a:r>
              <a:rPr lang="en-US" sz="7200" b="1" dirty="0">
                <a:solidFill>
                  <a:srgbClr val="153230"/>
                </a:solidFill>
                <a:latin typeface="Parkinsans SemiBold" pitchFamily="34" charset="0"/>
                <a:ea typeface="Parkinsans SemiBold" pitchFamily="34" charset="-122"/>
                <a:cs typeface="Parkinsans SemiBold" pitchFamily="34" charset="-120"/>
              </a:rPr>
              <a:t>To see volunteerism </a:t>
            </a:r>
            <a:r>
              <a:rPr lang="en-US" sz="7200" b="1" i="1" dirty="0">
                <a:solidFill>
                  <a:srgbClr val="BF0140"/>
                </a:solidFill>
                <a:latin typeface="Parkinsans SemiBold" pitchFamily="34" charset="0"/>
                <a:ea typeface="Parkinsans SemiBold" pitchFamily="34" charset="-122"/>
                <a:cs typeface="Parkinsans SemiBold" pitchFamily="34" charset="-120"/>
              </a:rPr>
              <a:t>recognized</a:t>
            </a:r>
            <a:r>
              <a:rPr lang="en-US" sz="7200" b="1" dirty="0">
                <a:solidFill>
                  <a:srgbClr val="153230"/>
                </a:solidFill>
                <a:latin typeface="Parkinsans SemiBold" pitchFamily="34" charset="0"/>
                <a:ea typeface="Parkinsans SemiBold" pitchFamily="34" charset="-122"/>
                <a:cs typeface="Parkinsans SemiBold" pitchFamily="34" charset="-120"/>
              </a:rPr>
              <a:t>, </a:t>
            </a:r>
            <a:r>
              <a:rPr lang="en-US" sz="7200" b="1" i="1" dirty="0">
                <a:solidFill>
                  <a:srgbClr val="BF0140"/>
                </a:solidFill>
                <a:latin typeface="Parkinsans SemiBold" pitchFamily="34" charset="0"/>
                <a:ea typeface="Parkinsans SemiBold" pitchFamily="34" charset="-122"/>
                <a:cs typeface="Parkinsans SemiBold" pitchFamily="34" charset="-120"/>
              </a:rPr>
              <a:t>resourced</a:t>
            </a:r>
            <a:r>
              <a:rPr lang="en-US" sz="7200" b="1" dirty="0">
                <a:solidFill>
                  <a:srgbClr val="153230"/>
                </a:solidFill>
                <a:latin typeface="Parkinsans SemiBold" pitchFamily="34" charset="0"/>
                <a:ea typeface="Parkinsans SemiBold" pitchFamily="34" charset="-122"/>
                <a:cs typeface="Parkinsans SemiBold" pitchFamily="34" charset="-120"/>
              </a:rPr>
              <a:t>, and </a:t>
            </a:r>
            <a:r>
              <a:rPr lang="en-US" sz="7200" b="1" i="1" dirty="0">
                <a:solidFill>
                  <a:srgbClr val="BF0140"/>
                </a:solidFill>
                <a:latin typeface="Parkinsans SemiBold" pitchFamily="34" charset="0"/>
                <a:ea typeface="Parkinsans SemiBold" pitchFamily="34" charset="-122"/>
                <a:cs typeface="Parkinsans SemiBold" pitchFamily="34" charset="-120"/>
              </a:rPr>
              <a:t>respected</a:t>
            </a:r>
            <a:r>
              <a:rPr lang="en-US" sz="7200" b="1" dirty="0">
                <a:solidFill>
                  <a:srgbClr val="153230"/>
                </a:solidFill>
                <a:latin typeface="Parkinsans SemiBold" pitchFamily="34" charset="0"/>
                <a:ea typeface="Parkinsans SemiBold" pitchFamily="34" charset="-122"/>
                <a:cs typeface="Parkinsans SemiBold" pitchFamily="34" charset="-120"/>
              </a:rPr>
              <a:t> in every community.</a:t>
            </a:r>
            <a:endParaRPr lang="en-US" sz="7200" dirty="0"/>
          </a:p>
        </p:txBody>
      </p:sp>
      <p:pic>
        <p:nvPicPr>
          <p:cNvPr id="3" name="Picture 2">
            <a:extLst>
              <a:ext uri="{FF2B5EF4-FFF2-40B4-BE49-F238E27FC236}">
                <a16:creationId xmlns:a16="http://schemas.microsoft.com/office/drawing/2014/main" id="{B90C1792-A010-AE0E-CACF-1E99212926E7}"/>
              </a:ext>
            </a:extLst>
          </p:cNvPr>
          <p:cNvPicPr>
            <a:picLocks noChangeAspect="1"/>
          </p:cNvPicPr>
          <p:nvPr/>
        </p:nvPicPr>
        <p:blipFill>
          <a:blip r:embed="rId3"/>
          <a:stretch>
            <a:fillRect/>
          </a:stretch>
        </p:blipFill>
        <p:spPr>
          <a:xfrm>
            <a:off x="0" y="0"/>
            <a:ext cx="18288000" cy="10287000"/>
          </a:xfrm>
          <a:prstGeom prst="rect">
            <a:avLst/>
          </a:prstGeom>
        </p:spPr>
      </p:pic>
    </p:spTree>
    <p:extLst>
      <p:ext uri="{BB962C8B-B14F-4D97-AF65-F5344CB8AC3E}">
        <p14:creationId xmlns:p14="http://schemas.microsoft.com/office/powerpoint/2010/main" val="73483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B87DD-55B6-70F0-30E7-53AFA2116DDE}"/>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A124D869-DE81-53F7-24D3-7B7AEC8360B8}"/>
              </a:ext>
            </a:extLst>
          </p:cNvPr>
          <p:cNvGrpSpPr/>
          <p:nvPr/>
        </p:nvGrpSpPr>
        <p:grpSpPr>
          <a:xfrm>
            <a:off x="4054761" y="1460097"/>
            <a:ext cx="5089239" cy="3683403"/>
            <a:chOff x="0" y="0"/>
            <a:chExt cx="1340376" cy="970114"/>
          </a:xfrm>
        </p:grpSpPr>
        <p:sp>
          <p:nvSpPr>
            <p:cNvPr id="5" name="Freeform 5">
              <a:extLst>
                <a:ext uri="{FF2B5EF4-FFF2-40B4-BE49-F238E27FC236}">
                  <a16:creationId xmlns:a16="http://schemas.microsoft.com/office/drawing/2014/main" id="{D135ED31-CC96-70CB-DFBE-F9EB796907F3}"/>
                </a:ext>
              </a:extLst>
            </p:cNvPr>
            <p:cNvSpPr/>
            <p:nvPr/>
          </p:nvSpPr>
          <p:spPr>
            <a:xfrm>
              <a:off x="0" y="0"/>
              <a:ext cx="1340376" cy="970115"/>
            </a:xfrm>
            <a:custGeom>
              <a:avLst/>
              <a:gdLst/>
              <a:ahLst/>
              <a:cxnLst/>
              <a:rect l="l" t="t" r="r" b="b"/>
              <a:pathLst>
                <a:path w="1340376" h="970115">
                  <a:moveTo>
                    <a:pt x="41073" y="0"/>
                  </a:moveTo>
                  <a:lnTo>
                    <a:pt x="1299302" y="0"/>
                  </a:lnTo>
                  <a:cubicBezTo>
                    <a:pt x="1321987" y="0"/>
                    <a:pt x="1340376" y="18389"/>
                    <a:pt x="1340376" y="41073"/>
                  </a:cubicBezTo>
                  <a:lnTo>
                    <a:pt x="1340376" y="929041"/>
                  </a:lnTo>
                  <a:cubicBezTo>
                    <a:pt x="1340376" y="951725"/>
                    <a:pt x="1321987" y="970115"/>
                    <a:pt x="1299302" y="970115"/>
                  </a:cubicBezTo>
                  <a:lnTo>
                    <a:pt x="41073" y="970115"/>
                  </a:lnTo>
                  <a:cubicBezTo>
                    <a:pt x="18389" y="970115"/>
                    <a:pt x="0" y="951725"/>
                    <a:pt x="0" y="929041"/>
                  </a:cubicBezTo>
                  <a:lnTo>
                    <a:pt x="0" y="41073"/>
                  </a:lnTo>
                  <a:cubicBezTo>
                    <a:pt x="0" y="18389"/>
                    <a:pt x="18389" y="0"/>
                    <a:pt x="41073" y="0"/>
                  </a:cubicBezTo>
                  <a:close/>
                </a:path>
              </a:pathLst>
            </a:custGeom>
            <a:solidFill>
              <a:srgbClr val="342D47"/>
            </a:solidFill>
          </p:spPr>
          <p:txBody>
            <a:bodyPr/>
            <a:lstStyle/>
            <a:p>
              <a:endParaRPr lang="en-US"/>
            </a:p>
          </p:txBody>
        </p:sp>
        <p:sp>
          <p:nvSpPr>
            <p:cNvPr id="6" name="TextBox 6">
              <a:extLst>
                <a:ext uri="{FF2B5EF4-FFF2-40B4-BE49-F238E27FC236}">
                  <a16:creationId xmlns:a16="http://schemas.microsoft.com/office/drawing/2014/main" id="{2128BC9C-688D-71D4-6675-11A70EDE32C9}"/>
                </a:ext>
              </a:extLst>
            </p:cNvPr>
            <p:cNvSpPr txBox="1"/>
            <p:nvPr/>
          </p:nvSpPr>
          <p:spPr>
            <a:xfrm>
              <a:off x="0" y="-47625"/>
              <a:ext cx="1340376" cy="1017739"/>
            </a:xfrm>
            <a:prstGeom prst="rect">
              <a:avLst/>
            </a:prstGeom>
          </p:spPr>
          <p:txBody>
            <a:bodyPr lIns="50800" tIns="50800" rIns="50800" bIns="50800" rtlCol="0" anchor="ctr"/>
            <a:lstStyle/>
            <a:p>
              <a:pPr algn="ctr">
                <a:lnSpc>
                  <a:spcPts val="2309"/>
                </a:lnSpc>
              </a:pPr>
              <a:endParaRPr/>
            </a:p>
          </p:txBody>
        </p:sp>
      </p:grpSp>
      <p:grpSp>
        <p:nvGrpSpPr>
          <p:cNvPr id="7" name="Group 7">
            <a:extLst>
              <a:ext uri="{FF2B5EF4-FFF2-40B4-BE49-F238E27FC236}">
                <a16:creationId xmlns:a16="http://schemas.microsoft.com/office/drawing/2014/main" id="{00742D48-0924-1845-F4C1-055CC8A7DD8D}"/>
              </a:ext>
            </a:extLst>
          </p:cNvPr>
          <p:cNvGrpSpPr/>
          <p:nvPr/>
        </p:nvGrpSpPr>
        <p:grpSpPr>
          <a:xfrm>
            <a:off x="9625441" y="1460097"/>
            <a:ext cx="5089239" cy="3683403"/>
            <a:chOff x="0" y="0"/>
            <a:chExt cx="1340376" cy="970114"/>
          </a:xfrm>
        </p:grpSpPr>
        <p:sp>
          <p:nvSpPr>
            <p:cNvPr id="8" name="Freeform 8">
              <a:extLst>
                <a:ext uri="{FF2B5EF4-FFF2-40B4-BE49-F238E27FC236}">
                  <a16:creationId xmlns:a16="http://schemas.microsoft.com/office/drawing/2014/main" id="{A33BBCDE-110E-3330-36FE-CDBBDF0187FB}"/>
                </a:ext>
              </a:extLst>
            </p:cNvPr>
            <p:cNvSpPr/>
            <p:nvPr/>
          </p:nvSpPr>
          <p:spPr>
            <a:xfrm>
              <a:off x="0" y="0"/>
              <a:ext cx="1340376" cy="970115"/>
            </a:xfrm>
            <a:custGeom>
              <a:avLst/>
              <a:gdLst/>
              <a:ahLst/>
              <a:cxnLst/>
              <a:rect l="l" t="t" r="r" b="b"/>
              <a:pathLst>
                <a:path w="1340376" h="970115">
                  <a:moveTo>
                    <a:pt x="41073" y="0"/>
                  </a:moveTo>
                  <a:lnTo>
                    <a:pt x="1299302" y="0"/>
                  </a:lnTo>
                  <a:cubicBezTo>
                    <a:pt x="1321987" y="0"/>
                    <a:pt x="1340376" y="18389"/>
                    <a:pt x="1340376" y="41073"/>
                  </a:cubicBezTo>
                  <a:lnTo>
                    <a:pt x="1340376" y="929041"/>
                  </a:lnTo>
                  <a:cubicBezTo>
                    <a:pt x="1340376" y="951725"/>
                    <a:pt x="1321987" y="970115"/>
                    <a:pt x="1299302" y="970115"/>
                  </a:cubicBezTo>
                  <a:lnTo>
                    <a:pt x="41073" y="970115"/>
                  </a:lnTo>
                  <a:cubicBezTo>
                    <a:pt x="18389" y="970115"/>
                    <a:pt x="0" y="951725"/>
                    <a:pt x="0" y="929041"/>
                  </a:cubicBezTo>
                  <a:lnTo>
                    <a:pt x="0" y="41073"/>
                  </a:lnTo>
                  <a:cubicBezTo>
                    <a:pt x="0" y="18389"/>
                    <a:pt x="18389" y="0"/>
                    <a:pt x="41073" y="0"/>
                  </a:cubicBezTo>
                  <a:close/>
                </a:path>
              </a:pathLst>
            </a:custGeom>
            <a:solidFill>
              <a:srgbClr val="96B7C8"/>
            </a:solidFill>
          </p:spPr>
          <p:txBody>
            <a:bodyPr/>
            <a:lstStyle/>
            <a:p>
              <a:endParaRPr lang="en-US"/>
            </a:p>
          </p:txBody>
        </p:sp>
        <p:sp>
          <p:nvSpPr>
            <p:cNvPr id="9" name="TextBox 9">
              <a:extLst>
                <a:ext uri="{FF2B5EF4-FFF2-40B4-BE49-F238E27FC236}">
                  <a16:creationId xmlns:a16="http://schemas.microsoft.com/office/drawing/2014/main" id="{1D3560CE-333B-9CD4-6F71-B2B9DA2E6D13}"/>
                </a:ext>
              </a:extLst>
            </p:cNvPr>
            <p:cNvSpPr txBox="1"/>
            <p:nvPr/>
          </p:nvSpPr>
          <p:spPr>
            <a:xfrm>
              <a:off x="0" y="-47625"/>
              <a:ext cx="1340376" cy="1017739"/>
            </a:xfrm>
            <a:prstGeom prst="rect">
              <a:avLst/>
            </a:prstGeom>
          </p:spPr>
          <p:txBody>
            <a:bodyPr lIns="50800" tIns="50800" rIns="50800" bIns="50800" rtlCol="0" anchor="ctr"/>
            <a:lstStyle/>
            <a:p>
              <a:pPr algn="ctr">
                <a:lnSpc>
                  <a:spcPts val="2309"/>
                </a:lnSpc>
              </a:pPr>
              <a:endParaRPr/>
            </a:p>
          </p:txBody>
        </p:sp>
      </p:grpSp>
      <p:sp>
        <p:nvSpPr>
          <p:cNvPr id="14" name="TextBox 14">
            <a:extLst>
              <a:ext uri="{FF2B5EF4-FFF2-40B4-BE49-F238E27FC236}">
                <a16:creationId xmlns:a16="http://schemas.microsoft.com/office/drawing/2014/main" id="{6D78A1AF-8E8B-481E-87CA-D52BEA36FD7F}"/>
              </a:ext>
            </a:extLst>
          </p:cNvPr>
          <p:cNvSpPr txBox="1"/>
          <p:nvPr/>
        </p:nvSpPr>
        <p:spPr>
          <a:xfrm>
            <a:off x="10542420" y="3352590"/>
            <a:ext cx="3255282" cy="774507"/>
          </a:xfrm>
          <a:prstGeom prst="rect">
            <a:avLst/>
          </a:prstGeom>
        </p:spPr>
        <p:txBody>
          <a:bodyPr lIns="0" tIns="0" rIns="0" bIns="0" rtlCol="0" anchor="t">
            <a:spAutoFit/>
          </a:bodyPr>
          <a:lstStyle/>
          <a:p>
            <a:pPr algn="ctr">
              <a:lnSpc>
                <a:spcPts val="1979"/>
              </a:lnSpc>
            </a:pPr>
            <a:r>
              <a:rPr lang="en-US" sz="1799" dirty="0">
                <a:solidFill>
                  <a:srgbClr val="342D47"/>
                </a:solidFill>
                <a:latin typeface="Agrandir"/>
                <a:ea typeface="Agrandir"/>
                <a:cs typeface="Agrandir"/>
                <a:sym typeface="Agrandir"/>
              </a:rPr>
              <a:t>Start small, show results, build momentum. Pick the next best Investment</a:t>
            </a:r>
          </a:p>
        </p:txBody>
      </p:sp>
      <p:sp>
        <p:nvSpPr>
          <p:cNvPr id="15" name="TextBox 15">
            <a:extLst>
              <a:ext uri="{FF2B5EF4-FFF2-40B4-BE49-F238E27FC236}">
                <a16:creationId xmlns:a16="http://schemas.microsoft.com/office/drawing/2014/main" id="{06B698AE-2335-60AB-5339-C5B0EF1527E1}"/>
              </a:ext>
            </a:extLst>
          </p:cNvPr>
          <p:cNvSpPr txBox="1"/>
          <p:nvPr/>
        </p:nvSpPr>
        <p:spPr>
          <a:xfrm>
            <a:off x="10542420" y="2184524"/>
            <a:ext cx="3255282" cy="596895"/>
          </a:xfrm>
          <a:prstGeom prst="rect">
            <a:avLst/>
          </a:prstGeom>
        </p:spPr>
        <p:txBody>
          <a:bodyPr lIns="0" tIns="0" rIns="0" bIns="0" rtlCol="0" anchor="t">
            <a:spAutoFit/>
          </a:bodyPr>
          <a:lstStyle/>
          <a:p>
            <a:pPr algn="ctr">
              <a:lnSpc>
                <a:spcPts val="2309"/>
              </a:lnSpc>
            </a:pPr>
            <a:r>
              <a:rPr lang="en-US" sz="2099" b="1" dirty="0">
                <a:solidFill>
                  <a:srgbClr val="342D47"/>
                </a:solidFill>
                <a:latin typeface="Agrandir Bold"/>
                <a:ea typeface="Agrandir Bold"/>
                <a:cs typeface="Agrandir Bold"/>
                <a:sym typeface="Agrandir Bold"/>
              </a:rPr>
              <a:t>Identifying Opportunities</a:t>
            </a:r>
          </a:p>
        </p:txBody>
      </p:sp>
      <p:sp>
        <p:nvSpPr>
          <p:cNvPr id="16" name="TextBox 16">
            <a:extLst>
              <a:ext uri="{FF2B5EF4-FFF2-40B4-BE49-F238E27FC236}">
                <a16:creationId xmlns:a16="http://schemas.microsoft.com/office/drawing/2014/main" id="{721C54EE-3884-FC7E-3065-3AD23E724E74}"/>
              </a:ext>
            </a:extLst>
          </p:cNvPr>
          <p:cNvSpPr txBox="1"/>
          <p:nvPr/>
        </p:nvSpPr>
        <p:spPr>
          <a:xfrm>
            <a:off x="4971739" y="3352590"/>
            <a:ext cx="3255282" cy="1030988"/>
          </a:xfrm>
          <a:prstGeom prst="rect">
            <a:avLst/>
          </a:prstGeom>
        </p:spPr>
        <p:txBody>
          <a:bodyPr lIns="0" tIns="0" rIns="0" bIns="0" rtlCol="0" anchor="t">
            <a:spAutoFit/>
          </a:bodyPr>
          <a:lstStyle/>
          <a:p>
            <a:pPr algn="ctr">
              <a:lnSpc>
                <a:spcPts val="1979"/>
              </a:lnSpc>
            </a:pPr>
            <a:r>
              <a:rPr lang="en-US" sz="1799" dirty="0">
                <a:solidFill>
                  <a:srgbClr val="F5F7F8"/>
                </a:solidFill>
                <a:latin typeface="Agrandir"/>
                <a:ea typeface="Agrandir"/>
                <a:cs typeface="Agrandir"/>
                <a:sym typeface="Agrandir"/>
              </a:rPr>
              <a:t>An introduction into why we should be making the case for investment and what it could accomplish</a:t>
            </a:r>
          </a:p>
        </p:txBody>
      </p:sp>
      <p:sp>
        <p:nvSpPr>
          <p:cNvPr id="17" name="TextBox 17">
            <a:extLst>
              <a:ext uri="{FF2B5EF4-FFF2-40B4-BE49-F238E27FC236}">
                <a16:creationId xmlns:a16="http://schemas.microsoft.com/office/drawing/2014/main" id="{F3E9C995-47BD-DD3C-9F10-4947AA9766D0}"/>
              </a:ext>
            </a:extLst>
          </p:cNvPr>
          <p:cNvSpPr txBox="1"/>
          <p:nvPr/>
        </p:nvSpPr>
        <p:spPr>
          <a:xfrm>
            <a:off x="4971739" y="2184524"/>
            <a:ext cx="3255282" cy="301942"/>
          </a:xfrm>
          <a:prstGeom prst="rect">
            <a:avLst/>
          </a:prstGeom>
        </p:spPr>
        <p:txBody>
          <a:bodyPr lIns="0" tIns="0" rIns="0" bIns="0" rtlCol="0" anchor="t">
            <a:spAutoFit/>
          </a:bodyPr>
          <a:lstStyle/>
          <a:p>
            <a:pPr algn="ctr">
              <a:lnSpc>
                <a:spcPts val="2309"/>
              </a:lnSpc>
            </a:pPr>
            <a:r>
              <a:rPr lang="en-US" sz="2099" b="1" dirty="0">
                <a:solidFill>
                  <a:srgbClr val="F5F7F8"/>
                </a:solidFill>
                <a:latin typeface="Agrandir Bold"/>
                <a:ea typeface="Agrandir Bold"/>
                <a:cs typeface="Agrandir Bold"/>
                <a:sym typeface="Agrandir Bold"/>
              </a:rPr>
              <a:t>Laying The Foundation</a:t>
            </a:r>
          </a:p>
        </p:txBody>
      </p:sp>
      <p:sp>
        <p:nvSpPr>
          <p:cNvPr id="20" name="Freeform 20">
            <a:extLst>
              <a:ext uri="{FF2B5EF4-FFF2-40B4-BE49-F238E27FC236}">
                <a16:creationId xmlns:a16="http://schemas.microsoft.com/office/drawing/2014/main" id="{22DC8AA9-4B9B-C055-9A4F-7A48E3DF8427}"/>
              </a:ext>
            </a:extLst>
          </p:cNvPr>
          <p:cNvSpPr/>
          <p:nvPr/>
        </p:nvSpPr>
        <p:spPr>
          <a:xfrm>
            <a:off x="1028700" y="1028700"/>
            <a:ext cx="2030733" cy="732418"/>
          </a:xfrm>
          <a:custGeom>
            <a:avLst/>
            <a:gdLst/>
            <a:ahLst/>
            <a:cxnLst/>
            <a:rect l="l" t="t" r="r" b="b"/>
            <a:pathLst>
              <a:path w="2030733" h="732418">
                <a:moveTo>
                  <a:pt x="0" y="0"/>
                </a:moveTo>
                <a:lnTo>
                  <a:pt x="2030733" y="0"/>
                </a:lnTo>
                <a:lnTo>
                  <a:pt x="2030733" y="732418"/>
                </a:lnTo>
                <a:lnTo>
                  <a:pt x="0" y="7324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1" name="Group 11">
            <a:extLst>
              <a:ext uri="{FF2B5EF4-FFF2-40B4-BE49-F238E27FC236}">
                <a16:creationId xmlns:a16="http://schemas.microsoft.com/office/drawing/2014/main" id="{4896509D-1FBE-3526-41FF-2A2BA4B030BC}"/>
              </a:ext>
            </a:extLst>
          </p:cNvPr>
          <p:cNvGrpSpPr/>
          <p:nvPr/>
        </p:nvGrpSpPr>
        <p:grpSpPr>
          <a:xfrm>
            <a:off x="9625441" y="5363672"/>
            <a:ext cx="5089239" cy="3683403"/>
            <a:chOff x="0" y="0"/>
            <a:chExt cx="1340376" cy="970114"/>
          </a:xfrm>
        </p:grpSpPr>
        <p:sp>
          <p:nvSpPr>
            <p:cNvPr id="22" name="Freeform 12">
              <a:extLst>
                <a:ext uri="{FF2B5EF4-FFF2-40B4-BE49-F238E27FC236}">
                  <a16:creationId xmlns:a16="http://schemas.microsoft.com/office/drawing/2014/main" id="{E0C4EDB0-312C-787A-A689-F95BDE37F4F5}"/>
                </a:ext>
              </a:extLst>
            </p:cNvPr>
            <p:cNvSpPr/>
            <p:nvPr/>
          </p:nvSpPr>
          <p:spPr>
            <a:xfrm>
              <a:off x="0" y="0"/>
              <a:ext cx="1340376" cy="970115"/>
            </a:xfrm>
            <a:custGeom>
              <a:avLst/>
              <a:gdLst/>
              <a:ahLst/>
              <a:cxnLst/>
              <a:rect l="l" t="t" r="r" b="b"/>
              <a:pathLst>
                <a:path w="1340376" h="970115">
                  <a:moveTo>
                    <a:pt x="41073" y="0"/>
                  </a:moveTo>
                  <a:lnTo>
                    <a:pt x="1299302" y="0"/>
                  </a:lnTo>
                  <a:cubicBezTo>
                    <a:pt x="1321987" y="0"/>
                    <a:pt x="1340376" y="18389"/>
                    <a:pt x="1340376" y="41073"/>
                  </a:cubicBezTo>
                  <a:lnTo>
                    <a:pt x="1340376" y="929041"/>
                  </a:lnTo>
                  <a:cubicBezTo>
                    <a:pt x="1340376" y="951725"/>
                    <a:pt x="1321987" y="970115"/>
                    <a:pt x="1299302" y="970115"/>
                  </a:cubicBezTo>
                  <a:lnTo>
                    <a:pt x="41073" y="970115"/>
                  </a:lnTo>
                  <a:cubicBezTo>
                    <a:pt x="18389" y="970115"/>
                    <a:pt x="0" y="951725"/>
                    <a:pt x="0" y="929041"/>
                  </a:cubicBezTo>
                  <a:lnTo>
                    <a:pt x="0" y="41073"/>
                  </a:lnTo>
                  <a:cubicBezTo>
                    <a:pt x="0" y="18389"/>
                    <a:pt x="18389" y="0"/>
                    <a:pt x="41073" y="0"/>
                  </a:cubicBezTo>
                  <a:close/>
                </a:path>
              </a:pathLst>
            </a:custGeom>
            <a:solidFill>
              <a:srgbClr val="342D47"/>
            </a:solidFill>
          </p:spPr>
          <p:txBody>
            <a:bodyPr/>
            <a:lstStyle/>
            <a:p>
              <a:endParaRPr lang="en-US"/>
            </a:p>
          </p:txBody>
        </p:sp>
        <p:sp>
          <p:nvSpPr>
            <p:cNvPr id="23" name="TextBox 13">
              <a:extLst>
                <a:ext uri="{FF2B5EF4-FFF2-40B4-BE49-F238E27FC236}">
                  <a16:creationId xmlns:a16="http://schemas.microsoft.com/office/drawing/2014/main" id="{9AF42B1F-5DE2-CCA2-9FE7-30DC941233E7}"/>
                </a:ext>
              </a:extLst>
            </p:cNvPr>
            <p:cNvSpPr txBox="1"/>
            <p:nvPr/>
          </p:nvSpPr>
          <p:spPr>
            <a:xfrm>
              <a:off x="0" y="-47625"/>
              <a:ext cx="1340376" cy="1017739"/>
            </a:xfrm>
            <a:prstGeom prst="rect">
              <a:avLst/>
            </a:prstGeom>
          </p:spPr>
          <p:txBody>
            <a:bodyPr lIns="50800" tIns="50800" rIns="50800" bIns="50800" rtlCol="0" anchor="ctr"/>
            <a:lstStyle/>
            <a:p>
              <a:pPr algn="ctr">
                <a:lnSpc>
                  <a:spcPts val="2309"/>
                </a:lnSpc>
              </a:pPr>
              <a:endParaRPr/>
            </a:p>
          </p:txBody>
        </p:sp>
      </p:grpSp>
      <p:sp>
        <p:nvSpPr>
          <p:cNvPr id="24" name="TextBox 18">
            <a:extLst>
              <a:ext uri="{FF2B5EF4-FFF2-40B4-BE49-F238E27FC236}">
                <a16:creationId xmlns:a16="http://schemas.microsoft.com/office/drawing/2014/main" id="{D20C9765-F36B-E355-E966-B14693B67599}"/>
              </a:ext>
            </a:extLst>
          </p:cNvPr>
          <p:cNvSpPr txBox="1"/>
          <p:nvPr/>
        </p:nvSpPr>
        <p:spPr>
          <a:xfrm>
            <a:off x="10542420" y="7205375"/>
            <a:ext cx="3255282" cy="1030988"/>
          </a:xfrm>
          <a:prstGeom prst="rect">
            <a:avLst/>
          </a:prstGeom>
        </p:spPr>
        <p:txBody>
          <a:bodyPr lIns="0" tIns="0" rIns="0" bIns="0" rtlCol="0" anchor="t">
            <a:spAutoFit/>
          </a:bodyPr>
          <a:lstStyle/>
          <a:p>
            <a:pPr algn="ctr">
              <a:lnSpc>
                <a:spcPts val="1979"/>
              </a:lnSpc>
            </a:pPr>
            <a:r>
              <a:rPr lang="en-US" sz="1799" dirty="0">
                <a:solidFill>
                  <a:srgbClr val="F5F7F8"/>
                </a:solidFill>
                <a:latin typeface="Agrandir"/>
                <a:ea typeface="Agrandir"/>
                <a:cs typeface="Agrandir"/>
                <a:sym typeface="Agrandir"/>
              </a:rPr>
              <a:t>Measure outcomes, not just hours. We must include both data and the story to demonstrate Impact</a:t>
            </a:r>
          </a:p>
        </p:txBody>
      </p:sp>
      <p:sp>
        <p:nvSpPr>
          <p:cNvPr id="25" name="TextBox 19">
            <a:extLst>
              <a:ext uri="{FF2B5EF4-FFF2-40B4-BE49-F238E27FC236}">
                <a16:creationId xmlns:a16="http://schemas.microsoft.com/office/drawing/2014/main" id="{A3CBC0B3-48C4-0232-1CDA-A015B0700BC7}"/>
              </a:ext>
            </a:extLst>
          </p:cNvPr>
          <p:cNvSpPr txBox="1"/>
          <p:nvPr/>
        </p:nvSpPr>
        <p:spPr>
          <a:xfrm>
            <a:off x="10084614" y="6070335"/>
            <a:ext cx="4170891" cy="596895"/>
          </a:xfrm>
          <a:prstGeom prst="rect">
            <a:avLst/>
          </a:prstGeom>
        </p:spPr>
        <p:txBody>
          <a:bodyPr wrap="square" lIns="0" tIns="0" rIns="0" bIns="0" rtlCol="0" anchor="t">
            <a:spAutoFit/>
          </a:bodyPr>
          <a:lstStyle/>
          <a:p>
            <a:pPr algn="ctr">
              <a:lnSpc>
                <a:spcPts val="2309"/>
              </a:lnSpc>
            </a:pPr>
            <a:r>
              <a:rPr lang="en-US" sz="2099" b="1" dirty="0">
                <a:solidFill>
                  <a:srgbClr val="F5F7F8"/>
                </a:solidFill>
                <a:latin typeface="Agrandir Bold"/>
                <a:ea typeface="Agrandir Bold"/>
                <a:cs typeface="Agrandir Bold"/>
                <a:sym typeface="Agrandir Bold"/>
              </a:rPr>
              <a:t>Measuring What Matters + Demonstrating Impact</a:t>
            </a:r>
          </a:p>
        </p:txBody>
      </p:sp>
      <p:grpSp>
        <p:nvGrpSpPr>
          <p:cNvPr id="26" name="Group 7">
            <a:extLst>
              <a:ext uri="{FF2B5EF4-FFF2-40B4-BE49-F238E27FC236}">
                <a16:creationId xmlns:a16="http://schemas.microsoft.com/office/drawing/2014/main" id="{B15DD0A6-32B6-9ED3-A231-B32482C5934F}"/>
              </a:ext>
            </a:extLst>
          </p:cNvPr>
          <p:cNvGrpSpPr/>
          <p:nvPr/>
        </p:nvGrpSpPr>
        <p:grpSpPr>
          <a:xfrm>
            <a:off x="4038946" y="5350014"/>
            <a:ext cx="5089239" cy="3683403"/>
            <a:chOff x="0" y="0"/>
            <a:chExt cx="1340376" cy="970114"/>
          </a:xfrm>
        </p:grpSpPr>
        <p:sp>
          <p:nvSpPr>
            <p:cNvPr id="27" name="Freeform 8">
              <a:extLst>
                <a:ext uri="{FF2B5EF4-FFF2-40B4-BE49-F238E27FC236}">
                  <a16:creationId xmlns:a16="http://schemas.microsoft.com/office/drawing/2014/main" id="{97B9BA2E-0498-C115-C5F1-8CA1C58580AA}"/>
                </a:ext>
              </a:extLst>
            </p:cNvPr>
            <p:cNvSpPr/>
            <p:nvPr/>
          </p:nvSpPr>
          <p:spPr>
            <a:xfrm>
              <a:off x="0" y="0"/>
              <a:ext cx="1340376" cy="970115"/>
            </a:xfrm>
            <a:custGeom>
              <a:avLst/>
              <a:gdLst/>
              <a:ahLst/>
              <a:cxnLst/>
              <a:rect l="l" t="t" r="r" b="b"/>
              <a:pathLst>
                <a:path w="1340376" h="970115">
                  <a:moveTo>
                    <a:pt x="41073" y="0"/>
                  </a:moveTo>
                  <a:lnTo>
                    <a:pt x="1299302" y="0"/>
                  </a:lnTo>
                  <a:cubicBezTo>
                    <a:pt x="1321987" y="0"/>
                    <a:pt x="1340376" y="18389"/>
                    <a:pt x="1340376" y="41073"/>
                  </a:cubicBezTo>
                  <a:lnTo>
                    <a:pt x="1340376" y="929041"/>
                  </a:lnTo>
                  <a:cubicBezTo>
                    <a:pt x="1340376" y="951725"/>
                    <a:pt x="1321987" y="970115"/>
                    <a:pt x="1299302" y="970115"/>
                  </a:cubicBezTo>
                  <a:lnTo>
                    <a:pt x="41073" y="970115"/>
                  </a:lnTo>
                  <a:cubicBezTo>
                    <a:pt x="18389" y="970115"/>
                    <a:pt x="0" y="951725"/>
                    <a:pt x="0" y="929041"/>
                  </a:cubicBezTo>
                  <a:lnTo>
                    <a:pt x="0" y="41073"/>
                  </a:lnTo>
                  <a:cubicBezTo>
                    <a:pt x="0" y="18389"/>
                    <a:pt x="18389" y="0"/>
                    <a:pt x="41073" y="0"/>
                  </a:cubicBezTo>
                  <a:close/>
                </a:path>
              </a:pathLst>
            </a:custGeom>
            <a:solidFill>
              <a:srgbClr val="96B7C8"/>
            </a:solidFill>
          </p:spPr>
          <p:txBody>
            <a:bodyPr/>
            <a:lstStyle/>
            <a:p>
              <a:endParaRPr lang="en-US"/>
            </a:p>
          </p:txBody>
        </p:sp>
        <p:sp>
          <p:nvSpPr>
            <p:cNvPr id="28" name="TextBox 9">
              <a:extLst>
                <a:ext uri="{FF2B5EF4-FFF2-40B4-BE49-F238E27FC236}">
                  <a16:creationId xmlns:a16="http://schemas.microsoft.com/office/drawing/2014/main" id="{59CE52C4-AF58-5A76-FE6F-6DB06AC08179}"/>
                </a:ext>
              </a:extLst>
            </p:cNvPr>
            <p:cNvSpPr txBox="1"/>
            <p:nvPr/>
          </p:nvSpPr>
          <p:spPr>
            <a:xfrm>
              <a:off x="0" y="-47625"/>
              <a:ext cx="1340376" cy="1017739"/>
            </a:xfrm>
            <a:prstGeom prst="rect">
              <a:avLst/>
            </a:prstGeom>
          </p:spPr>
          <p:txBody>
            <a:bodyPr lIns="50800" tIns="50800" rIns="50800" bIns="50800" rtlCol="0" anchor="ctr"/>
            <a:lstStyle/>
            <a:p>
              <a:pPr algn="ctr">
                <a:lnSpc>
                  <a:spcPts val="2309"/>
                </a:lnSpc>
              </a:pPr>
              <a:endParaRPr/>
            </a:p>
          </p:txBody>
        </p:sp>
      </p:grpSp>
      <p:sp>
        <p:nvSpPr>
          <p:cNvPr id="29" name="TextBox 14">
            <a:extLst>
              <a:ext uri="{FF2B5EF4-FFF2-40B4-BE49-F238E27FC236}">
                <a16:creationId xmlns:a16="http://schemas.microsoft.com/office/drawing/2014/main" id="{982AD6DB-A05E-5E7B-8F0C-14EE5D1C0FBF}"/>
              </a:ext>
            </a:extLst>
          </p:cNvPr>
          <p:cNvSpPr txBox="1"/>
          <p:nvPr/>
        </p:nvSpPr>
        <p:spPr>
          <a:xfrm>
            <a:off x="4947904" y="7205375"/>
            <a:ext cx="3255282" cy="1030988"/>
          </a:xfrm>
          <a:prstGeom prst="rect">
            <a:avLst/>
          </a:prstGeom>
        </p:spPr>
        <p:txBody>
          <a:bodyPr lIns="0" tIns="0" rIns="0" bIns="0" rtlCol="0" anchor="t">
            <a:spAutoFit/>
          </a:bodyPr>
          <a:lstStyle/>
          <a:p>
            <a:pPr algn="ctr">
              <a:lnSpc>
                <a:spcPts val="1979"/>
              </a:lnSpc>
            </a:pPr>
            <a:r>
              <a:rPr lang="en-US" sz="1799" dirty="0">
                <a:solidFill>
                  <a:srgbClr val="342D47"/>
                </a:solidFill>
                <a:latin typeface="Agrandir"/>
                <a:ea typeface="Agrandir"/>
                <a:cs typeface="Agrandir"/>
                <a:sym typeface="Agrandir"/>
              </a:rPr>
              <a:t>Process gaps cap your impact. Infrastructure is what makes the experience consistent</a:t>
            </a:r>
          </a:p>
        </p:txBody>
      </p:sp>
      <p:sp>
        <p:nvSpPr>
          <p:cNvPr id="30" name="TextBox 15">
            <a:extLst>
              <a:ext uri="{FF2B5EF4-FFF2-40B4-BE49-F238E27FC236}">
                <a16:creationId xmlns:a16="http://schemas.microsoft.com/office/drawing/2014/main" id="{BF5E2784-EDE6-3686-C98E-1A7CD6CEF336}"/>
              </a:ext>
            </a:extLst>
          </p:cNvPr>
          <p:cNvSpPr txBox="1"/>
          <p:nvPr/>
        </p:nvSpPr>
        <p:spPr>
          <a:xfrm>
            <a:off x="4710107" y="6064049"/>
            <a:ext cx="3730875" cy="596895"/>
          </a:xfrm>
          <a:prstGeom prst="rect">
            <a:avLst/>
          </a:prstGeom>
        </p:spPr>
        <p:txBody>
          <a:bodyPr wrap="square" lIns="0" tIns="0" rIns="0" bIns="0" rtlCol="0" anchor="t">
            <a:spAutoFit/>
          </a:bodyPr>
          <a:lstStyle/>
          <a:p>
            <a:pPr algn="ctr">
              <a:lnSpc>
                <a:spcPts val="2309"/>
              </a:lnSpc>
            </a:pPr>
            <a:r>
              <a:rPr lang="en-US" sz="2099" b="1" dirty="0">
                <a:solidFill>
                  <a:srgbClr val="342D47"/>
                </a:solidFill>
                <a:latin typeface="Agrandir Bold"/>
                <a:ea typeface="Agrandir Bold"/>
                <a:cs typeface="Agrandir Bold"/>
                <a:sym typeface="Agrandir Bold"/>
              </a:rPr>
              <a:t>Building Systems for Sustainable Engagement</a:t>
            </a:r>
          </a:p>
        </p:txBody>
      </p:sp>
    </p:spTree>
    <p:extLst>
      <p:ext uri="{BB962C8B-B14F-4D97-AF65-F5344CB8AC3E}">
        <p14:creationId xmlns:p14="http://schemas.microsoft.com/office/powerpoint/2010/main" val="68246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4" grpId="0"/>
      <p:bldP spid="25"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D28C0-3F4B-4325-ABDE-77192E97E1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8F355FC-98F0-E037-2EC5-B007531B457F}"/>
              </a:ext>
            </a:extLst>
          </p:cNvPr>
          <p:cNvPicPr>
            <a:picLocks noChangeAspect="1"/>
          </p:cNvPicPr>
          <p:nvPr/>
        </p:nvPicPr>
        <p:blipFill>
          <a:blip r:embed="rId2"/>
          <a:stretch>
            <a:fillRect/>
          </a:stretch>
        </p:blipFill>
        <p:spPr>
          <a:xfrm>
            <a:off x="0" y="0"/>
            <a:ext cx="18288000" cy="10287000"/>
          </a:xfrm>
          <a:prstGeom prst="rect">
            <a:avLst/>
          </a:prstGeom>
        </p:spPr>
      </p:pic>
      <p:sp>
        <p:nvSpPr>
          <p:cNvPr id="11" name="Rectangle 10">
            <a:extLst>
              <a:ext uri="{FF2B5EF4-FFF2-40B4-BE49-F238E27FC236}">
                <a16:creationId xmlns:a16="http://schemas.microsoft.com/office/drawing/2014/main" id="{E0B628D8-5475-60FA-D76D-61B1396A6496}"/>
              </a:ext>
            </a:extLst>
          </p:cNvPr>
          <p:cNvSpPr/>
          <p:nvPr/>
        </p:nvSpPr>
        <p:spPr>
          <a:xfrm>
            <a:off x="457200" y="5600700"/>
            <a:ext cx="3048000" cy="3733800"/>
          </a:xfrm>
          <a:prstGeom prst="rect">
            <a:avLst/>
          </a:prstGeom>
          <a:solidFill>
            <a:srgbClr val="1B2B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98541F-22F8-56F8-28D3-17CE422144AF}"/>
              </a:ext>
            </a:extLst>
          </p:cNvPr>
          <p:cNvSpPr/>
          <p:nvPr/>
        </p:nvSpPr>
        <p:spPr>
          <a:xfrm>
            <a:off x="3962400" y="5600700"/>
            <a:ext cx="3048000" cy="3733800"/>
          </a:xfrm>
          <a:prstGeom prst="rect">
            <a:avLst/>
          </a:prstGeom>
          <a:solidFill>
            <a:srgbClr val="2D6B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CBB513-3DF1-EBFE-CDAF-FA0315ED1784}"/>
              </a:ext>
            </a:extLst>
          </p:cNvPr>
          <p:cNvSpPr/>
          <p:nvPr/>
        </p:nvSpPr>
        <p:spPr>
          <a:xfrm>
            <a:off x="7620000" y="5622985"/>
            <a:ext cx="3048000" cy="3733800"/>
          </a:xfrm>
          <a:prstGeom prst="rect">
            <a:avLst/>
          </a:prstGeom>
          <a:solidFill>
            <a:srgbClr val="1A3C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BE089E3-CCFD-CDF6-A52D-B20E7084ECCF}"/>
              </a:ext>
            </a:extLst>
          </p:cNvPr>
          <p:cNvSpPr/>
          <p:nvPr/>
        </p:nvSpPr>
        <p:spPr>
          <a:xfrm>
            <a:off x="14630400" y="5633768"/>
            <a:ext cx="3200400" cy="3733800"/>
          </a:xfrm>
          <a:prstGeom prst="rect">
            <a:avLst/>
          </a:prstGeom>
          <a:solidFill>
            <a:srgbClr val="1A3C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2670D7A-B75A-DA67-08F1-5FF29D6D32E2}"/>
              </a:ext>
            </a:extLst>
          </p:cNvPr>
          <p:cNvSpPr/>
          <p:nvPr/>
        </p:nvSpPr>
        <p:spPr>
          <a:xfrm>
            <a:off x="11116574" y="5600700"/>
            <a:ext cx="3048000" cy="3733800"/>
          </a:xfrm>
          <a:prstGeom prst="rect">
            <a:avLst/>
          </a:prstGeom>
          <a:solidFill>
            <a:srgbClr val="2D6B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EB0BB37-1330-6153-2CCF-1E051AA3F88D}"/>
              </a:ext>
            </a:extLst>
          </p:cNvPr>
          <p:cNvSpPr/>
          <p:nvPr/>
        </p:nvSpPr>
        <p:spPr>
          <a:xfrm>
            <a:off x="475891" y="3848100"/>
            <a:ext cx="3048000" cy="1143000"/>
          </a:xfrm>
          <a:prstGeom prst="rect">
            <a:avLst/>
          </a:prstGeom>
          <a:solidFill>
            <a:srgbClr val="1B2B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DE8FFA4-9789-16BB-BD51-C5CF6615F115}"/>
              </a:ext>
            </a:extLst>
          </p:cNvPr>
          <p:cNvSpPr/>
          <p:nvPr/>
        </p:nvSpPr>
        <p:spPr>
          <a:xfrm>
            <a:off x="4191000" y="3995468"/>
            <a:ext cx="3048000" cy="1143000"/>
          </a:xfrm>
          <a:prstGeom prst="rect">
            <a:avLst/>
          </a:prstGeom>
          <a:solidFill>
            <a:srgbClr val="2D6B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C5C9A31-40CA-2C78-CBA3-575D46E069C8}"/>
              </a:ext>
            </a:extLst>
          </p:cNvPr>
          <p:cNvSpPr/>
          <p:nvPr/>
        </p:nvSpPr>
        <p:spPr>
          <a:xfrm>
            <a:off x="11224404" y="3995468"/>
            <a:ext cx="3048000" cy="1143000"/>
          </a:xfrm>
          <a:prstGeom prst="rect">
            <a:avLst/>
          </a:prstGeom>
          <a:solidFill>
            <a:srgbClr val="2D6B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DD3F0053-784B-66AA-65CA-0D3CCE2E7822}"/>
              </a:ext>
            </a:extLst>
          </p:cNvPr>
          <p:cNvSpPr/>
          <p:nvPr/>
        </p:nvSpPr>
        <p:spPr>
          <a:xfrm>
            <a:off x="7620000" y="3623813"/>
            <a:ext cx="3048000" cy="1393885"/>
          </a:xfrm>
          <a:prstGeom prst="rect">
            <a:avLst/>
          </a:prstGeom>
          <a:solidFill>
            <a:srgbClr val="1A3C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9F7A984-DF9A-E741-A67E-31320305C888}"/>
              </a:ext>
            </a:extLst>
          </p:cNvPr>
          <p:cNvSpPr/>
          <p:nvPr/>
        </p:nvSpPr>
        <p:spPr>
          <a:xfrm>
            <a:off x="14859719" y="3722657"/>
            <a:ext cx="3048000" cy="1393885"/>
          </a:xfrm>
          <a:prstGeom prst="rect">
            <a:avLst/>
          </a:prstGeom>
          <a:solidFill>
            <a:srgbClr val="1A3C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273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0" nodeType="clickEffect">
                                  <p:stCondLst>
                                    <p:cond delay="0"/>
                                  </p:stCondLst>
                                  <p:childTnLst>
                                    <p:animEffect transition="out" filter="blinds(horizontal)">
                                      <p:cBhvr>
                                        <p:cTn id="14" dur="500"/>
                                        <p:tgtEl>
                                          <p:spTgt spid="32"/>
                                        </p:tgtEl>
                                      </p:cBhvr>
                                    </p:animEffect>
                                    <p:set>
                                      <p:cBhvr>
                                        <p:cTn id="15" dur="1" fill="hold">
                                          <p:stCondLst>
                                            <p:cond delay="499"/>
                                          </p:stCondLst>
                                        </p:cTn>
                                        <p:tgtEl>
                                          <p:spTgt spid="32"/>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grpId="0" nodeType="clickEffect">
                                  <p:stCondLst>
                                    <p:cond delay="0"/>
                                  </p:stCondLst>
                                  <p:childTnLst>
                                    <p:animEffect transition="out" filter="blinds(horizontal)">
                                      <p:cBhvr>
                                        <p:cTn id="22" dur="500"/>
                                        <p:tgtEl>
                                          <p:spTgt spid="34"/>
                                        </p:tgtEl>
                                      </p:cBhvr>
                                    </p:animEffect>
                                    <p:set>
                                      <p:cBhvr>
                                        <p:cTn id="23" dur="1" fill="hold">
                                          <p:stCondLst>
                                            <p:cond delay="499"/>
                                          </p:stCondLst>
                                        </p:cTn>
                                        <p:tgtEl>
                                          <p:spTgt spid="34"/>
                                        </p:tgtEl>
                                        <p:attrNameLst>
                                          <p:attrName>style.visibility</p:attrName>
                                        </p:attrNameLst>
                                      </p:cBhvr>
                                      <p:to>
                                        <p:strVal val="hidden"/>
                                      </p:to>
                                    </p:set>
                                  </p:childTnLst>
                                </p:cTn>
                              </p:par>
                              <p:par>
                                <p:cTn id="24" presetID="3" presetClass="exit" presetSubtype="10" fill="hold" grpId="0" nodeType="withEffect">
                                  <p:stCondLst>
                                    <p:cond delay="0"/>
                                  </p:stCondLst>
                                  <p:childTnLst>
                                    <p:animEffect transition="out" filter="blinds(horizontal)">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0" nodeType="clickEffect">
                                  <p:stCondLst>
                                    <p:cond delay="0"/>
                                  </p:stCondLst>
                                  <p:childTnLst>
                                    <p:animEffect transition="out" filter="blinds(horizontal)">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3" presetClass="exit" presetSubtype="10" fill="hold" grpId="0" nodeType="withEffect">
                                  <p:stCondLst>
                                    <p:cond delay="0"/>
                                  </p:stCondLst>
                                  <p:childTnLst>
                                    <p:animEffect transition="out" filter="blinds(horizontal)">
                                      <p:cBhvr>
                                        <p:cTn id="33" dur="500"/>
                                        <p:tgtEl>
                                          <p:spTgt spid="19"/>
                                        </p:tgtEl>
                                      </p:cBhvr>
                                    </p:animEffect>
                                    <p:set>
                                      <p:cBhvr>
                                        <p:cTn id="34" dur="1" fill="hold">
                                          <p:stCondLst>
                                            <p:cond delay="499"/>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3" presetClass="exit" presetSubtype="10" fill="hold" grpId="0" nodeType="clickEffect">
                                  <p:stCondLst>
                                    <p:cond delay="0"/>
                                  </p:stCondLst>
                                  <p:childTnLst>
                                    <p:animEffect transition="out" filter="blinds(horizontal)">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par>
                                <p:cTn id="40" presetID="3" presetClass="exit" presetSubtype="10" fill="hold" grpId="0" nodeType="withEffect">
                                  <p:stCondLst>
                                    <p:cond delay="0"/>
                                  </p:stCondLst>
                                  <p:childTnLst>
                                    <p:animEffect transition="out" filter="blinds(horizontal)">
                                      <p:cBhvr>
                                        <p:cTn id="41" dur="500"/>
                                        <p:tgtEl>
                                          <p:spTgt spid="18"/>
                                        </p:tgtEl>
                                      </p:cBhvr>
                                    </p:animEffect>
                                    <p:set>
                                      <p:cBhvr>
                                        <p:cTn id="42"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8" grpId="0" animBg="1"/>
      <p:bldP spid="19" grpId="0" animBg="1"/>
      <p:bldP spid="31" grpId="0" animBg="1"/>
      <p:bldP spid="32" grpId="0" animBg="1"/>
      <p:bldP spid="33" grpId="0" animBg="1"/>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4363A-DE42-1202-4E4D-D126C049285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4C26BFA-ADB0-A622-B261-6FAF313F3D0A}"/>
              </a:ext>
            </a:extLst>
          </p:cNvPr>
          <p:cNvSpPr txBox="1"/>
          <p:nvPr/>
        </p:nvSpPr>
        <p:spPr>
          <a:xfrm>
            <a:off x="2390259" y="2781300"/>
            <a:ext cx="13507481" cy="3754874"/>
          </a:xfrm>
          <a:prstGeom prst="rect">
            <a:avLst/>
          </a:prstGeom>
        </p:spPr>
        <p:txBody>
          <a:bodyPr wrap="square" lIns="0" tIns="0" rIns="0" bIns="0" rtlCol="0" anchor="t">
            <a:spAutoFit/>
          </a:bodyPr>
          <a:lstStyle/>
          <a:p>
            <a:pPr algn="ctr"/>
            <a:r>
              <a:rPr lang="en-US" sz="12200" i="1" spc="-516" dirty="0">
                <a:solidFill>
                  <a:srgbClr val="2D6B8A"/>
                </a:solidFill>
                <a:latin typeface="Staatliches"/>
                <a:ea typeface="Staatliches"/>
                <a:cs typeface="Staatliches"/>
                <a:sym typeface="Staatliches"/>
              </a:rPr>
              <a:t>Why Insights don’t turn into  Action</a:t>
            </a:r>
          </a:p>
        </p:txBody>
      </p:sp>
    </p:spTree>
    <p:extLst>
      <p:ext uri="{BB962C8B-B14F-4D97-AF65-F5344CB8AC3E}">
        <p14:creationId xmlns:p14="http://schemas.microsoft.com/office/powerpoint/2010/main" val="3973099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7F8"/>
        </a:solidFill>
        <a:effectLst/>
      </p:bgPr>
    </p:bg>
    <p:spTree>
      <p:nvGrpSpPr>
        <p:cNvPr id="1" name=""/>
        <p:cNvGrpSpPr/>
        <p:nvPr/>
      </p:nvGrpSpPr>
      <p:grpSpPr>
        <a:xfrm>
          <a:off x="0" y="0"/>
          <a:ext cx="0" cy="0"/>
          <a:chOff x="0" y="0"/>
          <a:chExt cx="0" cy="0"/>
        </a:xfrm>
      </p:grpSpPr>
      <p:sp>
        <p:nvSpPr>
          <p:cNvPr id="4" name="TextBox 4"/>
          <p:cNvSpPr txBox="1"/>
          <p:nvPr/>
        </p:nvSpPr>
        <p:spPr>
          <a:xfrm>
            <a:off x="5749379" y="2236643"/>
            <a:ext cx="10446963" cy="1292662"/>
          </a:xfrm>
          <a:prstGeom prst="rect">
            <a:avLst/>
          </a:prstGeom>
        </p:spPr>
        <p:txBody>
          <a:bodyPr wrap="square" lIns="0" tIns="0" rIns="0" bIns="0" rtlCol="0" anchor="t">
            <a:spAutoFit/>
          </a:bodyPr>
          <a:lstStyle/>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The ask starts off large and ends up not getting funded</a:t>
            </a:r>
          </a:p>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Small investments to start will build a track record and trust</a:t>
            </a:r>
          </a:p>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Remember: Valley of disappointment, results lag effort. </a:t>
            </a:r>
          </a:p>
        </p:txBody>
      </p:sp>
      <p:grpSp>
        <p:nvGrpSpPr>
          <p:cNvPr id="5" name="Group 5"/>
          <p:cNvGrpSpPr/>
          <p:nvPr/>
        </p:nvGrpSpPr>
        <p:grpSpPr>
          <a:xfrm>
            <a:off x="2057400" y="2019300"/>
            <a:ext cx="1600200" cy="1727350"/>
            <a:chOff x="0" y="0"/>
            <a:chExt cx="2459701" cy="1366902"/>
          </a:xfrm>
        </p:grpSpPr>
        <p:grpSp>
          <p:nvGrpSpPr>
            <p:cNvPr id="6" name="Group 6"/>
            <p:cNvGrpSpPr/>
            <p:nvPr/>
          </p:nvGrpSpPr>
          <p:grpSpPr>
            <a:xfrm>
              <a:off x="0" y="0"/>
              <a:ext cx="2459701" cy="1366902"/>
              <a:chOff x="0" y="0"/>
              <a:chExt cx="1656601" cy="920605"/>
            </a:xfrm>
          </p:grpSpPr>
          <p:sp>
            <p:nvSpPr>
              <p:cNvPr id="7" name="Freeform 7"/>
              <p:cNvSpPr/>
              <p:nvPr/>
            </p:nvSpPr>
            <p:spPr>
              <a:xfrm>
                <a:off x="0" y="0"/>
                <a:ext cx="1656601" cy="920605"/>
              </a:xfrm>
              <a:custGeom>
                <a:avLst/>
                <a:gdLst/>
                <a:ahLst/>
                <a:cxnLst/>
                <a:rect l="l" t="t" r="r" b="b"/>
                <a:pathLst>
                  <a:path w="1656601" h="707383">
                    <a:moveTo>
                      <a:pt x="0" y="0"/>
                    </a:moveTo>
                    <a:lnTo>
                      <a:pt x="1656601" y="0"/>
                    </a:lnTo>
                    <a:lnTo>
                      <a:pt x="1656601" y="707383"/>
                    </a:lnTo>
                    <a:lnTo>
                      <a:pt x="0" y="707383"/>
                    </a:lnTo>
                    <a:close/>
                  </a:path>
                </a:pathLst>
              </a:custGeom>
              <a:solidFill>
                <a:srgbClr val="96B7C8"/>
              </a:solidFill>
            </p:spPr>
            <p:txBody>
              <a:bodyPr/>
              <a:lstStyle/>
              <a:p>
                <a:endParaRPr lang="en-US"/>
              </a:p>
            </p:txBody>
          </p:sp>
        </p:grpSp>
        <p:sp>
          <p:nvSpPr>
            <p:cNvPr id="9" name="TextBox 9"/>
            <p:cNvSpPr txBox="1"/>
            <p:nvPr/>
          </p:nvSpPr>
          <p:spPr>
            <a:xfrm>
              <a:off x="52659" y="98924"/>
              <a:ext cx="1986435" cy="1169053"/>
            </a:xfrm>
            <a:prstGeom prst="rect">
              <a:avLst/>
            </a:prstGeom>
          </p:spPr>
          <p:txBody>
            <a:bodyPr wrap="square" lIns="0" tIns="0" rIns="0" bIns="0" rtlCol="0" anchor="t">
              <a:spAutoFit/>
            </a:bodyPr>
            <a:lstStyle/>
            <a:p>
              <a:pPr algn="l"/>
              <a:r>
                <a:rPr lang="en-US" sz="2400" dirty="0">
                  <a:solidFill>
                    <a:srgbClr val="342D47"/>
                  </a:solidFill>
                  <a:latin typeface="Agrandir"/>
                  <a:ea typeface="Agrandir"/>
                  <a:cs typeface="Agrandir"/>
                  <a:sym typeface="Agrandir"/>
                </a:rPr>
                <a:t>Waiting</a:t>
              </a:r>
            </a:p>
            <a:p>
              <a:pPr algn="l"/>
              <a:r>
                <a:rPr lang="en-US" sz="2400" dirty="0">
                  <a:solidFill>
                    <a:srgbClr val="342D47"/>
                  </a:solidFill>
                  <a:latin typeface="Agrandir"/>
                  <a:ea typeface="Agrandir"/>
                  <a:cs typeface="Agrandir"/>
                  <a:sym typeface="Agrandir"/>
                </a:rPr>
                <a:t>For the Big Budget</a:t>
              </a:r>
            </a:p>
          </p:txBody>
        </p:sp>
      </p:grpSp>
      <p:grpSp>
        <p:nvGrpSpPr>
          <p:cNvPr id="22" name="Group 5">
            <a:extLst>
              <a:ext uri="{FF2B5EF4-FFF2-40B4-BE49-F238E27FC236}">
                <a16:creationId xmlns:a16="http://schemas.microsoft.com/office/drawing/2014/main" id="{91AE3A4C-4D86-4488-230C-F4B6834AB2A0}"/>
              </a:ext>
            </a:extLst>
          </p:cNvPr>
          <p:cNvGrpSpPr/>
          <p:nvPr/>
        </p:nvGrpSpPr>
        <p:grpSpPr>
          <a:xfrm>
            <a:off x="2091658" y="4209648"/>
            <a:ext cx="1634458" cy="1727350"/>
            <a:chOff x="0" y="0"/>
            <a:chExt cx="2512360" cy="1366902"/>
          </a:xfrm>
        </p:grpSpPr>
        <p:grpSp>
          <p:nvGrpSpPr>
            <p:cNvPr id="23" name="Group 6">
              <a:extLst>
                <a:ext uri="{FF2B5EF4-FFF2-40B4-BE49-F238E27FC236}">
                  <a16:creationId xmlns:a16="http://schemas.microsoft.com/office/drawing/2014/main" id="{59735745-B472-4EC6-9B38-66001A138FA8}"/>
                </a:ext>
              </a:extLst>
            </p:cNvPr>
            <p:cNvGrpSpPr/>
            <p:nvPr/>
          </p:nvGrpSpPr>
          <p:grpSpPr>
            <a:xfrm>
              <a:off x="0" y="0"/>
              <a:ext cx="2459701" cy="1366902"/>
              <a:chOff x="0" y="0"/>
              <a:chExt cx="1656601" cy="920605"/>
            </a:xfrm>
          </p:grpSpPr>
          <p:sp>
            <p:nvSpPr>
              <p:cNvPr id="25" name="Freeform 7">
                <a:extLst>
                  <a:ext uri="{FF2B5EF4-FFF2-40B4-BE49-F238E27FC236}">
                    <a16:creationId xmlns:a16="http://schemas.microsoft.com/office/drawing/2014/main" id="{6E8453D9-0DD5-C3AA-4281-D99FDBECEC9A}"/>
                  </a:ext>
                </a:extLst>
              </p:cNvPr>
              <p:cNvSpPr/>
              <p:nvPr/>
            </p:nvSpPr>
            <p:spPr>
              <a:xfrm>
                <a:off x="0" y="0"/>
                <a:ext cx="1656601" cy="920605"/>
              </a:xfrm>
              <a:custGeom>
                <a:avLst/>
                <a:gdLst/>
                <a:ahLst/>
                <a:cxnLst/>
                <a:rect l="l" t="t" r="r" b="b"/>
                <a:pathLst>
                  <a:path w="1656601" h="707383">
                    <a:moveTo>
                      <a:pt x="0" y="0"/>
                    </a:moveTo>
                    <a:lnTo>
                      <a:pt x="1656601" y="0"/>
                    </a:lnTo>
                    <a:lnTo>
                      <a:pt x="1656601" y="707383"/>
                    </a:lnTo>
                    <a:lnTo>
                      <a:pt x="0" y="707383"/>
                    </a:lnTo>
                    <a:close/>
                  </a:path>
                </a:pathLst>
              </a:custGeom>
              <a:solidFill>
                <a:srgbClr val="96B7C8"/>
              </a:solidFill>
            </p:spPr>
            <p:txBody>
              <a:bodyPr/>
              <a:lstStyle/>
              <a:p>
                <a:endParaRPr lang="en-US"/>
              </a:p>
            </p:txBody>
          </p:sp>
        </p:grpSp>
        <p:sp>
          <p:nvSpPr>
            <p:cNvPr id="24" name="TextBox 9">
              <a:extLst>
                <a:ext uri="{FF2B5EF4-FFF2-40B4-BE49-F238E27FC236}">
                  <a16:creationId xmlns:a16="http://schemas.microsoft.com/office/drawing/2014/main" id="{B2158CC0-E4BC-C4B4-49EF-F6EE5685E703}"/>
                </a:ext>
              </a:extLst>
            </p:cNvPr>
            <p:cNvSpPr txBox="1"/>
            <p:nvPr/>
          </p:nvSpPr>
          <p:spPr>
            <a:xfrm>
              <a:off x="52659" y="98924"/>
              <a:ext cx="2459701" cy="1169052"/>
            </a:xfrm>
            <a:prstGeom prst="rect">
              <a:avLst/>
            </a:prstGeom>
          </p:spPr>
          <p:txBody>
            <a:bodyPr wrap="square" lIns="0" tIns="0" rIns="0" bIns="0" rtlCol="0" anchor="t">
              <a:spAutoFit/>
            </a:bodyPr>
            <a:lstStyle/>
            <a:p>
              <a:pPr algn="l"/>
              <a:r>
                <a:rPr lang="en-US" sz="2400" dirty="0">
                  <a:solidFill>
                    <a:srgbClr val="342D47"/>
                  </a:solidFill>
                  <a:latin typeface="Agrandir"/>
                  <a:ea typeface="Agrandir"/>
                  <a:cs typeface="Agrandir"/>
                  <a:sym typeface="Agrandir"/>
                </a:rPr>
                <a:t>Reporting Inputs and calling it Impact </a:t>
              </a:r>
            </a:p>
          </p:txBody>
        </p:sp>
      </p:grpSp>
      <p:grpSp>
        <p:nvGrpSpPr>
          <p:cNvPr id="26" name="Group 5">
            <a:extLst>
              <a:ext uri="{FF2B5EF4-FFF2-40B4-BE49-F238E27FC236}">
                <a16:creationId xmlns:a16="http://schemas.microsoft.com/office/drawing/2014/main" id="{A6D5480B-6DFE-17CE-D3E3-6D3E5A0B2239}"/>
              </a:ext>
            </a:extLst>
          </p:cNvPr>
          <p:cNvGrpSpPr/>
          <p:nvPr/>
        </p:nvGrpSpPr>
        <p:grpSpPr>
          <a:xfrm>
            <a:off x="2057400" y="6719113"/>
            <a:ext cx="1600200" cy="1727350"/>
            <a:chOff x="1" y="0"/>
            <a:chExt cx="2459701" cy="1366902"/>
          </a:xfrm>
        </p:grpSpPr>
        <p:grpSp>
          <p:nvGrpSpPr>
            <p:cNvPr id="27" name="Group 6">
              <a:extLst>
                <a:ext uri="{FF2B5EF4-FFF2-40B4-BE49-F238E27FC236}">
                  <a16:creationId xmlns:a16="http://schemas.microsoft.com/office/drawing/2014/main" id="{FF9C9378-8214-31A5-78E0-78BC3E436EB9}"/>
                </a:ext>
              </a:extLst>
            </p:cNvPr>
            <p:cNvGrpSpPr/>
            <p:nvPr/>
          </p:nvGrpSpPr>
          <p:grpSpPr>
            <a:xfrm>
              <a:off x="1" y="0"/>
              <a:ext cx="2459701" cy="1366902"/>
              <a:chOff x="1" y="0"/>
              <a:chExt cx="1656601" cy="920605"/>
            </a:xfrm>
          </p:grpSpPr>
          <p:sp>
            <p:nvSpPr>
              <p:cNvPr id="29" name="Freeform 7">
                <a:extLst>
                  <a:ext uri="{FF2B5EF4-FFF2-40B4-BE49-F238E27FC236}">
                    <a16:creationId xmlns:a16="http://schemas.microsoft.com/office/drawing/2014/main" id="{E22E9496-B800-A44F-E5EE-2C2C8C6EE74F}"/>
                  </a:ext>
                </a:extLst>
              </p:cNvPr>
              <p:cNvSpPr/>
              <p:nvPr/>
            </p:nvSpPr>
            <p:spPr>
              <a:xfrm>
                <a:off x="1" y="0"/>
                <a:ext cx="1656601" cy="920605"/>
              </a:xfrm>
              <a:custGeom>
                <a:avLst/>
                <a:gdLst/>
                <a:ahLst/>
                <a:cxnLst/>
                <a:rect l="l" t="t" r="r" b="b"/>
                <a:pathLst>
                  <a:path w="1656601" h="707383">
                    <a:moveTo>
                      <a:pt x="0" y="0"/>
                    </a:moveTo>
                    <a:lnTo>
                      <a:pt x="1656601" y="0"/>
                    </a:lnTo>
                    <a:lnTo>
                      <a:pt x="1656601" y="707383"/>
                    </a:lnTo>
                    <a:lnTo>
                      <a:pt x="0" y="707383"/>
                    </a:lnTo>
                    <a:close/>
                  </a:path>
                </a:pathLst>
              </a:custGeom>
              <a:solidFill>
                <a:srgbClr val="96B7C8"/>
              </a:solidFill>
            </p:spPr>
            <p:txBody>
              <a:bodyPr/>
              <a:lstStyle/>
              <a:p>
                <a:endParaRPr lang="en-US"/>
              </a:p>
            </p:txBody>
          </p:sp>
        </p:grpSp>
        <p:sp>
          <p:nvSpPr>
            <p:cNvPr id="28" name="TextBox 9">
              <a:extLst>
                <a:ext uri="{FF2B5EF4-FFF2-40B4-BE49-F238E27FC236}">
                  <a16:creationId xmlns:a16="http://schemas.microsoft.com/office/drawing/2014/main" id="{7B607D02-BAA2-99D3-5128-27C2523E4232}"/>
                </a:ext>
              </a:extLst>
            </p:cNvPr>
            <p:cNvSpPr txBox="1"/>
            <p:nvPr/>
          </p:nvSpPr>
          <p:spPr>
            <a:xfrm>
              <a:off x="52660" y="98924"/>
              <a:ext cx="2407041" cy="1169053"/>
            </a:xfrm>
            <a:prstGeom prst="rect">
              <a:avLst/>
            </a:prstGeom>
          </p:spPr>
          <p:txBody>
            <a:bodyPr wrap="square" lIns="0" tIns="0" rIns="0" bIns="0" rtlCol="0" anchor="t">
              <a:spAutoFit/>
            </a:bodyPr>
            <a:lstStyle/>
            <a:p>
              <a:pPr algn="l"/>
              <a:r>
                <a:rPr lang="en-US" sz="2400" dirty="0">
                  <a:solidFill>
                    <a:srgbClr val="342D47"/>
                  </a:solidFill>
                  <a:latin typeface="Agrandir"/>
                  <a:ea typeface="Agrandir"/>
                  <a:cs typeface="Agrandir"/>
                  <a:sym typeface="Agrandir"/>
                </a:rPr>
                <a:t>Using software  only to save time </a:t>
              </a:r>
            </a:p>
          </p:txBody>
        </p:sp>
      </p:grpSp>
      <p:sp>
        <p:nvSpPr>
          <p:cNvPr id="36" name="TextBox 4">
            <a:extLst>
              <a:ext uri="{FF2B5EF4-FFF2-40B4-BE49-F238E27FC236}">
                <a16:creationId xmlns:a16="http://schemas.microsoft.com/office/drawing/2014/main" id="{3239E64B-50E0-1043-ECF1-3129497985CF}"/>
              </a:ext>
            </a:extLst>
          </p:cNvPr>
          <p:cNvSpPr txBox="1"/>
          <p:nvPr/>
        </p:nvSpPr>
        <p:spPr>
          <a:xfrm>
            <a:off x="5749379" y="4049320"/>
            <a:ext cx="11243222" cy="2154436"/>
          </a:xfrm>
          <a:prstGeom prst="rect">
            <a:avLst/>
          </a:prstGeom>
        </p:spPr>
        <p:txBody>
          <a:bodyPr wrap="square" lIns="0" tIns="0" rIns="0" bIns="0" rtlCol="0" anchor="t">
            <a:spAutoFit/>
          </a:bodyPr>
          <a:lstStyle/>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Hours are a good start, but they don’t tell the story of what changed because of them</a:t>
            </a:r>
          </a:p>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A number with no outcome is harder to invite the question, ”what would more get us?”</a:t>
            </a:r>
          </a:p>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Retention, time to first shift, referrals are all proof of impact</a:t>
            </a:r>
          </a:p>
        </p:txBody>
      </p:sp>
      <p:sp>
        <p:nvSpPr>
          <p:cNvPr id="41" name="TextBox 4">
            <a:extLst>
              <a:ext uri="{FF2B5EF4-FFF2-40B4-BE49-F238E27FC236}">
                <a16:creationId xmlns:a16="http://schemas.microsoft.com/office/drawing/2014/main" id="{2C644B85-7ACE-20B3-11DF-AEA6EF5627E6}"/>
              </a:ext>
            </a:extLst>
          </p:cNvPr>
          <p:cNvSpPr txBox="1"/>
          <p:nvPr/>
        </p:nvSpPr>
        <p:spPr>
          <a:xfrm>
            <a:off x="5749378" y="6723771"/>
            <a:ext cx="10446963" cy="2154436"/>
          </a:xfrm>
          <a:prstGeom prst="rect">
            <a:avLst/>
          </a:prstGeom>
        </p:spPr>
        <p:txBody>
          <a:bodyPr wrap="square" lIns="0" tIns="0" rIns="0" bIns="0" rtlCol="0" anchor="t">
            <a:spAutoFit/>
          </a:bodyPr>
          <a:lstStyle/>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Software should be more than saving time on spreadsheets, they are systems that change what a volunteer feels; a faster first shift, recognition they can see, a clear next step</a:t>
            </a:r>
          </a:p>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Investment question: not “what does this save us” but “what does this change for the volunteer”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C4E0-6994-1926-32B5-B5620745418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8A6F1A2C-BF6B-66AC-C480-5C4C6D6B4181}"/>
              </a:ext>
            </a:extLst>
          </p:cNvPr>
          <p:cNvSpPr txBox="1"/>
          <p:nvPr/>
        </p:nvSpPr>
        <p:spPr>
          <a:xfrm>
            <a:off x="2390259" y="2781300"/>
            <a:ext cx="13507481" cy="5632311"/>
          </a:xfrm>
          <a:prstGeom prst="rect">
            <a:avLst/>
          </a:prstGeom>
        </p:spPr>
        <p:txBody>
          <a:bodyPr wrap="square" lIns="0" tIns="0" rIns="0" bIns="0" rtlCol="0" anchor="t">
            <a:spAutoFit/>
          </a:bodyPr>
          <a:lstStyle/>
          <a:p>
            <a:pPr algn="ctr"/>
            <a:r>
              <a:rPr lang="en-US" sz="12200" i="1" spc="-516" dirty="0">
                <a:solidFill>
                  <a:srgbClr val="2D6B8A"/>
                </a:solidFill>
                <a:latin typeface="Staatliches"/>
                <a:ea typeface="Staatliches"/>
                <a:cs typeface="Staatliches"/>
                <a:sym typeface="Staatliches"/>
              </a:rPr>
              <a:t>How do we think about investing in the volunteer experience?</a:t>
            </a:r>
          </a:p>
        </p:txBody>
      </p:sp>
    </p:spTree>
    <p:extLst>
      <p:ext uri="{BB962C8B-B14F-4D97-AF65-F5344CB8AC3E}">
        <p14:creationId xmlns:p14="http://schemas.microsoft.com/office/powerpoint/2010/main" val="17835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5A9C1-BBBC-2FB0-831B-494DCC2B3055}"/>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1682909D-3964-1F41-44B0-2455B19368CF}"/>
              </a:ext>
            </a:extLst>
          </p:cNvPr>
          <p:cNvGrpSpPr/>
          <p:nvPr/>
        </p:nvGrpSpPr>
        <p:grpSpPr>
          <a:xfrm>
            <a:off x="1028699" y="4765040"/>
            <a:ext cx="5089239" cy="2341663"/>
            <a:chOff x="0" y="0"/>
            <a:chExt cx="1340376" cy="616734"/>
          </a:xfrm>
        </p:grpSpPr>
        <p:sp>
          <p:nvSpPr>
            <p:cNvPr id="5" name="Freeform 5">
              <a:extLst>
                <a:ext uri="{FF2B5EF4-FFF2-40B4-BE49-F238E27FC236}">
                  <a16:creationId xmlns:a16="http://schemas.microsoft.com/office/drawing/2014/main" id="{FA6FC4DB-6ECF-21E3-199D-665724353511}"/>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6" name="TextBox 6">
              <a:extLst>
                <a:ext uri="{FF2B5EF4-FFF2-40B4-BE49-F238E27FC236}">
                  <a16:creationId xmlns:a16="http://schemas.microsoft.com/office/drawing/2014/main" id="{E835E516-4E61-DAE2-B70E-881E2F0D0634}"/>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7" name="Group 7">
            <a:extLst>
              <a:ext uri="{FF2B5EF4-FFF2-40B4-BE49-F238E27FC236}">
                <a16:creationId xmlns:a16="http://schemas.microsoft.com/office/drawing/2014/main" id="{0C4E7602-9B72-0431-EED4-201354D3FAE3}"/>
              </a:ext>
            </a:extLst>
          </p:cNvPr>
          <p:cNvGrpSpPr/>
          <p:nvPr/>
        </p:nvGrpSpPr>
        <p:grpSpPr>
          <a:xfrm>
            <a:off x="6599379" y="4765040"/>
            <a:ext cx="5089239" cy="2341663"/>
            <a:chOff x="0" y="0"/>
            <a:chExt cx="1340376" cy="616734"/>
          </a:xfrm>
        </p:grpSpPr>
        <p:sp>
          <p:nvSpPr>
            <p:cNvPr id="8" name="Freeform 8">
              <a:extLst>
                <a:ext uri="{FF2B5EF4-FFF2-40B4-BE49-F238E27FC236}">
                  <a16:creationId xmlns:a16="http://schemas.microsoft.com/office/drawing/2014/main" id="{37C8F2E8-2A91-679F-421B-7A9C7FB03BBF}"/>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9" name="TextBox 9">
              <a:extLst>
                <a:ext uri="{FF2B5EF4-FFF2-40B4-BE49-F238E27FC236}">
                  <a16:creationId xmlns:a16="http://schemas.microsoft.com/office/drawing/2014/main" id="{174C4E7C-983A-20C5-4EF7-48C3F699FCB3}"/>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10" name="Group 10">
            <a:extLst>
              <a:ext uri="{FF2B5EF4-FFF2-40B4-BE49-F238E27FC236}">
                <a16:creationId xmlns:a16="http://schemas.microsoft.com/office/drawing/2014/main" id="{B0A3FB6E-5B07-716B-08D8-B8DA8F61B5F4}"/>
              </a:ext>
            </a:extLst>
          </p:cNvPr>
          <p:cNvGrpSpPr/>
          <p:nvPr/>
        </p:nvGrpSpPr>
        <p:grpSpPr>
          <a:xfrm>
            <a:off x="12170060" y="4765040"/>
            <a:ext cx="5089239" cy="2341663"/>
            <a:chOff x="0" y="0"/>
            <a:chExt cx="1340376" cy="616734"/>
          </a:xfrm>
        </p:grpSpPr>
        <p:sp>
          <p:nvSpPr>
            <p:cNvPr id="11" name="Freeform 11">
              <a:extLst>
                <a:ext uri="{FF2B5EF4-FFF2-40B4-BE49-F238E27FC236}">
                  <a16:creationId xmlns:a16="http://schemas.microsoft.com/office/drawing/2014/main" id="{DCA5A2D2-A83F-E311-9321-A96C31266362}"/>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12" name="TextBox 12">
              <a:extLst>
                <a:ext uri="{FF2B5EF4-FFF2-40B4-BE49-F238E27FC236}">
                  <a16:creationId xmlns:a16="http://schemas.microsoft.com/office/drawing/2014/main" id="{DDB47CEA-64C4-2C53-1A36-745578C99896}"/>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16" name="Group 16">
            <a:extLst>
              <a:ext uri="{FF2B5EF4-FFF2-40B4-BE49-F238E27FC236}">
                <a16:creationId xmlns:a16="http://schemas.microsoft.com/office/drawing/2014/main" id="{C4DB4986-AFEF-2F8D-6B1F-DCB139E59495}"/>
              </a:ext>
            </a:extLst>
          </p:cNvPr>
          <p:cNvGrpSpPr/>
          <p:nvPr/>
        </p:nvGrpSpPr>
        <p:grpSpPr>
          <a:xfrm>
            <a:off x="1452387" y="5156261"/>
            <a:ext cx="4241857" cy="1249655"/>
            <a:chOff x="-4" y="-47625"/>
            <a:chExt cx="5655809" cy="1666205"/>
          </a:xfrm>
        </p:grpSpPr>
        <p:sp>
          <p:nvSpPr>
            <p:cNvPr id="17" name="TextBox 17">
              <a:extLst>
                <a:ext uri="{FF2B5EF4-FFF2-40B4-BE49-F238E27FC236}">
                  <a16:creationId xmlns:a16="http://schemas.microsoft.com/office/drawing/2014/main" id="{FE5B459D-F505-B863-6320-3FB7E4BC5130}"/>
                </a:ext>
              </a:extLst>
            </p:cNvPr>
            <p:cNvSpPr txBox="1"/>
            <p:nvPr/>
          </p:nvSpPr>
          <p:spPr>
            <a:xfrm>
              <a:off x="-4" y="907275"/>
              <a:ext cx="5655809" cy="711305"/>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Shows up, checks in, completes a shift</a:t>
              </a:r>
            </a:p>
          </p:txBody>
        </p:sp>
        <p:sp>
          <p:nvSpPr>
            <p:cNvPr id="18" name="TextBox 18">
              <a:extLst>
                <a:ext uri="{FF2B5EF4-FFF2-40B4-BE49-F238E27FC236}">
                  <a16:creationId xmlns:a16="http://schemas.microsoft.com/office/drawing/2014/main" id="{7F6F0B82-7343-1A1E-C178-D43C83443999}"/>
                </a:ext>
              </a:extLst>
            </p:cNvPr>
            <p:cNvSpPr txBox="1"/>
            <p:nvPr/>
          </p:nvSpPr>
          <p:spPr>
            <a:xfrm>
              <a:off x="657716" y="-47625"/>
              <a:ext cx="4340377" cy="407804"/>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The Work</a:t>
              </a:r>
            </a:p>
          </p:txBody>
        </p:sp>
      </p:grpSp>
      <p:grpSp>
        <p:nvGrpSpPr>
          <p:cNvPr id="19" name="Group 19">
            <a:extLst>
              <a:ext uri="{FF2B5EF4-FFF2-40B4-BE49-F238E27FC236}">
                <a16:creationId xmlns:a16="http://schemas.microsoft.com/office/drawing/2014/main" id="{B28D4C59-62F5-E56A-34B3-5FA87A0E9A26}"/>
              </a:ext>
            </a:extLst>
          </p:cNvPr>
          <p:cNvGrpSpPr/>
          <p:nvPr/>
        </p:nvGrpSpPr>
        <p:grpSpPr>
          <a:xfrm>
            <a:off x="7023067" y="5156261"/>
            <a:ext cx="4241857" cy="1022101"/>
            <a:chOff x="-5" y="-47625"/>
            <a:chExt cx="5655809" cy="1362800"/>
          </a:xfrm>
        </p:grpSpPr>
        <p:sp>
          <p:nvSpPr>
            <p:cNvPr id="20" name="TextBox 20">
              <a:extLst>
                <a:ext uri="{FF2B5EF4-FFF2-40B4-BE49-F238E27FC236}">
                  <a16:creationId xmlns:a16="http://schemas.microsoft.com/office/drawing/2014/main" id="{025972D7-CED9-14AC-0401-D8EE92AAE05E}"/>
                </a:ext>
              </a:extLst>
            </p:cNvPr>
            <p:cNvSpPr txBox="1"/>
            <p:nvPr/>
          </p:nvSpPr>
          <p:spPr>
            <a:xfrm>
              <a:off x="-5" y="945843"/>
              <a:ext cx="5655809" cy="369332"/>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Contribution acknowledged</a:t>
              </a:r>
            </a:p>
          </p:txBody>
        </p:sp>
        <p:sp>
          <p:nvSpPr>
            <p:cNvPr id="21" name="TextBox 21">
              <a:extLst>
                <a:ext uri="{FF2B5EF4-FFF2-40B4-BE49-F238E27FC236}">
                  <a16:creationId xmlns:a16="http://schemas.microsoft.com/office/drawing/2014/main" id="{0E2873A8-87EB-0E2E-F397-0D00B2E407FB}"/>
                </a:ext>
              </a:extLst>
            </p:cNvPr>
            <p:cNvSpPr txBox="1"/>
            <p:nvPr/>
          </p:nvSpPr>
          <p:spPr>
            <a:xfrm>
              <a:off x="657716" y="-47625"/>
              <a:ext cx="4340377" cy="407804"/>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Recognition</a:t>
              </a:r>
            </a:p>
          </p:txBody>
        </p:sp>
      </p:grpSp>
      <p:grpSp>
        <p:nvGrpSpPr>
          <p:cNvPr id="32" name="Group 4">
            <a:extLst>
              <a:ext uri="{FF2B5EF4-FFF2-40B4-BE49-F238E27FC236}">
                <a16:creationId xmlns:a16="http://schemas.microsoft.com/office/drawing/2014/main" id="{1FB34090-012A-BF68-6A95-E2CE64AEA255}"/>
              </a:ext>
            </a:extLst>
          </p:cNvPr>
          <p:cNvGrpSpPr/>
          <p:nvPr/>
        </p:nvGrpSpPr>
        <p:grpSpPr>
          <a:xfrm>
            <a:off x="1028697" y="1892550"/>
            <a:ext cx="5089239" cy="2341663"/>
            <a:chOff x="0" y="0"/>
            <a:chExt cx="1340376" cy="616734"/>
          </a:xfrm>
        </p:grpSpPr>
        <p:sp>
          <p:nvSpPr>
            <p:cNvPr id="33" name="Freeform 5">
              <a:extLst>
                <a:ext uri="{FF2B5EF4-FFF2-40B4-BE49-F238E27FC236}">
                  <a16:creationId xmlns:a16="http://schemas.microsoft.com/office/drawing/2014/main" id="{5E648E91-9CB8-1581-5915-89570807EF96}"/>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34" name="TextBox 6">
              <a:extLst>
                <a:ext uri="{FF2B5EF4-FFF2-40B4-BE49-F238E27FC236}">
                  <a16:creationId xmlns:a16="http://schemas.microsoft.com/office/drawing/2014/main" id="{2421AD07-BA18-F922-C549-D0AFCD6A64B2}"/>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35" name="Group 7">
            <a:extLst>
              <a:ext uri="{FF2B5EF4-FFF2-40B4-BE49-F238E27FC236}">
                <a16:creationId xmlns:a16="http://schemas.microsoft.com/office/drawing/2014/main" id="{31E89050-05CD-EE3A-CEF4-2F861C12CE34}"/>
              </a:ext>
            </a:extLst>
          </p:cNvPr>
          <p:cNvGrpSpPr/>
          <p:nvPr/>
        </p:nvGrpSpPr>
        <p:grpSpPr>
          <a:xfrm>
            <a:off x="6599377" y="1892550"/>
            <a:ext cx="5089239" cy="2341663"/>
            <a:chOff x="0" y="0"/>
            <a:chExt cx="1340376" cy="616734"/>
          </a:xfrm>
        </p:grpSpPr>
        <p:sp>
          <p:nvSpPr>
            <p:cNvPr id="36" name="Freeform 8">
              <a:extLst>
                <a:ext uri="{FF2B5EF4-FFF2-40B4-BE49-F238E27FC236}">
                  <a16:creationId xmlns:a16="http://schemas.microsoft.com/office/drawing/2014/main" id="{4CE710D9-A02C-53C2-D829-D28B3FF23E2F}"/>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37" name="TextBox 9">
              <a:extLst>
                <a:ext uri="{FF2B5EF4-FFF2-40B4-BE49-F238E27FC236}">
                  <a16:creationId xmlns:a16="http://schemas.microsoft.com/office/drawing/2014/main" id="{FD0C2DCA-7DFC-CF10-8A44-9D7900FCE771}"/>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38" name="Group 10">
            <a:extLst>
              <a:ext uri="{FF2B5EF4-FFF2-40B4-BE49-F238E27FC236}">
                <a16:creationId xmlns:a16="http://schemas.microsoft.com/office/drawing/2014/main" id="{AB66FD91-90EB-A5C8-9B81-21B3E839C9B4}"/>
              </a:ext>
            </a:extLst>
          </p:cNvPr>
          <p:cNvGrpSpPr/>
          <p:nvPr/>
        </p:nvGrpSpPr>
        <p:grpSpPr>
          <a:xfrm>
            <a:off x="12170058" y="1892550"/>
            <a:ext cx="5089239" cy="2341663"/>
            <a:chOff x="0" y="0"/>
            <a:chExt cx="1340376" cy="616734"/>
          </a:xfrm>
        </p:grpSpPr>
        <p:sp>
          <p:nvSpPr>
            <p:cNvPr id="39" name="Freeform 11">
              <a:extLst>
                <a:ext uri="{FF2B5EF4-FFF2-40B4-BE49-F238E27FC236}">
                  <a16:creationId xmlns:a16="http://schemas.microsoft.com/office/drawing/2014/main" id="{173F2B90-B346-8E8B-E513-E2BCCAA409BA}"/>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40" name="TextBox 12">
              <a:extLst>
                <a:ext uri="{FF2B5EF4-FFF2-40B4-BE49-F238E27FC236}">
                  <a16:creationId xmlns:a16="http://schemas.microsoft.com/office/drawing/2014/main" id="{BB1274B4-4ACB-1655-245C-E2549746CD35}"/>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41" name="Group 16">
            <a:extLst>
              <a:ext uri="{FF2B5EF4-FFF2-40B4-BE49-F238E27FC236}">
                <a16:creationId xmlns:a16="http://schemas.microsoft.com/office/drawing/2014/main" id="{9906ED05-2906-E913-109E-68AEF881FDF6}"/>
              </a:ext>
            </a:extLst>
          </p:cNvPr>
          <p:cNvGrpSpPr/>
          <p:nvPr/>
        </p:nvGrpSpPr>
        <p:grpSpPr>
          <a:xfrm>
            <a:off x="1452387" y="2283771"/>
            <a:ext cx="4241857" cy="1170859"/>
            <a:chOff x="-1" y="-47625"/>
            <a:chExt cx="5655809" cy="1561144"/>
          </a:xfrm>
        </p:grpSpPr>
        <p:sp>
          <p:nvSpPr>
            <p:cNvPr id="42" name="TextBox 17">
              <a:extLst>
                <a:ext uri="{FF2B5EF4-FFF2-40B4-BE49-F238E27FC236}">
                  <a16:creationId xmlns:a16="http://schemas.microsoft.com/office/drawing/2014/main" id="{087F640E-C403-DA01-F411-690FB58DBD8B}"/>
                </a:ext>
              </a:extLst>
            </p:cNvPr>
            <p:cNvSpPr txBox="1"/>
            <p:nvPr/>
          </p:nvSpPr>
          <p:spPr>
            <a:xfrm>
              <a:off x="-1" y="1144187"/>
              <a:ext cx="5655809" cy="369332"/>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Volunteer finds a fit</a:t>
              </a:r>
            </a:p>
          </p:txBody>
        </p:sp>
        <p:sp>
          <p:nvSpPr>
            <p:cNvPr id="43" name="TextBox 18">
              <a:extLst>
                <a:ext uri="{FF2B5EF4-FFF2-40B4-BE49-F238E27FC236}">
                  <a16:creationId xmlns:a16="http://schemas.microsoft.com/office/drawing/2014/main" id="{7EB5FCE9-8A06-23F5-DB9C-4EE116E917B6}"/>
                </a:ext>
              </a:extLst>
            </p:cNvPr>
            <p:cNvSpPr txBox="1"/>
            <p:nvPr/>
          </p:nvSpPr>
          <p:spPr>
            <a:xfrm>
              <a:off x="657716" y="-47625"/>
              <a:ext cx="4340377" cy="407804"/>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Discovery</a:t>
              </a:r>
            </a:p>
          </p:txBody>
        </p:sp>
      </p:grpSp>
      <p:grpSp>
        <p:nvGrpSpPr>
          <p:cNvPr id="44" name="Group 19">
            <a:extLst>
              <a:ext uri="{FF2B5EF4-FFF2-40B4-BE49-F238E27FC236}">
                <a16:creationId xmlns:a16="http://schemas.microsoft.com/office/drawing/2014/main" id="{E6661D0F-847A-A8E5-E210-46A97736E41E}"/>
              </a:ext>
            </a:extLst>
          </p:cNvPr>
          <p:cNvGrpSpPr/>
          <p:nvPr/>
        </p:nvGrpSpPr>
        <p:grpSpPr>
          <a:xfrm>
            <a:off x="7023067" y="2283771"/>
            <a:ext cx="4241857" cy="1299100"/>
            <a:chOff x="-3" y="-47625"/>
            <a:chExt cx="5655809" cy="1732132"/>
          </a:xfrm>
        </p:grpSpPr>
        <p:sp>
          <p:nvSpPr>
            <p:cNvPr id="45" name="TextBox 20">
              <a:extLst>
                <a:ext uri="{FF2B5EF4-FFF2-40B4-BE49-F238E27FC236}">
                  <a16:creationId xmlns:a16="http://schemas.microsoft.com/office/drawing/2014/main" id="{6E80EC40-83DB-E205-4638-20166679A627}"/>
                </a:ext>
              </a:extLst>
            </p:cNvPr>
            <p:cNvSpPr txBox="1"/>
            <p:nvPr/>
          </p:nvSpPr>
          <p:spPr>
            <a:xfrm>
              <a:off x="-3" y="973202"/>
              <a:ext cx="5655809" cy="711305"/>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Applies, shares skills and availability</a:t>
              </a:r>
            </a:p>
          </p:txBody>
        </p:sp>
        <p:sp>
          <p:nvSpPr>
            <p:cNvPr id="46" name="TextBox 21">
              <a:extLst>
                <a:ext uri="{FF2B5EF4-FFF2-40B4-BE49-F238E27FC236}">
                  <a16:creationId xmlns:a16="http://schemas.microsoft.com/office/drawing/2014/main" id="{2882A83B-1B2B-5E1E-8496-31CC05EC72E9}"/>
                </a:ext>
              </a:extLst>
            </p:cNvPr>
            <p:cNvSpPr txBox="1"/>
            <p:nvPr/>
          </p:nvSpPr>
          <p:spPr>
            <a:xfrm>
              <a:off x="657716" y="-47625"/>
              <a:ext cx="4340377" cy="407804"/>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First Connection</a:t>
              </a:r>
            </a:p>
          </p:txBody>
        </p:sp>
      </p:grpSp>
      <p:grpSp>
        <p:nvGrpSpPr>
          <p:cNvPr id="47" name="Group 22">
            <a:extLst>
              <a:ext uri="{FF2B5EF4-FFF2-40B4-BE49-F238E27FC236}">
                <a16:creationId xmlns:a16="http://schemas.microsoft.com/office/drawing/2014/main" id="{3E19E8CC-3C7A-F81A-25D4-2EC12B97C87E}"/>
              </a:ext>
            </a:extLst>
          </p:cNvPr>
          <p:cNvGrpSpPr/>
          <p:nvPr/>
        </p:nvGrpSpPr>
        <p:grpSpPr>
          <a:xfrm>
            <a:off x="12593750" y="2283771"/>
            <a:ext cx="4241857" cy="1170858"/>
            <a:chOff x="1" y="-47625"/>
            <a:chExt cx="5655809" cy="1561143"/>
          </a:xfrm>
        </p:grpSpPr>
        <p:sp>
          <p:nvSpPr>
            <p:cNvPr id="48" name="TextBox 23">
              <a:extLst>
                <a:ext uri="{FF2B5EF4-FFF2-40B4-BE49-F238E27FC236}">
                  <a16:creationId xmlns:a16="http://schemas.microsoft.com/office/drawing/2014/main" id="{BB9D294D-8E77-A736-5272-B290AB4507C3}"/>
                </a:ext>
              </a:extLst>
            </p:cNvPr>
            <p:cNvSpPr txBox="1"/>
            <p:nvPr/>
          </p:nvSpPr>
          <p:spPr>
            <a:xfrm>
              <a:off x="1" y="1144186"/>
              <a:ext cx="5655809" cy="369332"/>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Orientation, screening, training</a:t>
              </a:r>
            </a:p>
          </p:txBody>
        </p:sp>
        <p:sp>
          <p:nvSpPr>
            <p:cNvPr id="49" name="TextBox 24">
              <a:extLst>
                <a:ext uri="{FF2B5EF4-FFF2-40B4-BE49-F238E27FC236}">
                  <a16:creationId xmlns:a16="http://schemas.microsoft.com/office/drawing/2014/main" id="{FE0B4947-BA8E-6CB8-69C3-2DE37E9D5006}"/>
                </a:ext>
              </a:extLst>
            </p:cNvPr>
            <p:cNvSpPr txBox="1"/>
            <p:nvPr/>
          </p:nvSpPr>
          <p:spPr>
            <a:xfrm>
              <a:off x="657716" y="-47625"/>
              <a:ext cx="4340377" cy="407804"/>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Onboarding</a:t>
              </a:r>
            </a:p>
          </p:txBody>
        </p:sp>
      </p:grpSp>
      <p:grpSp>
        <p:nvGrpSpPr>
          <p:cNvPr id="50" name="Group 7">
            <a:extLst>
              <a:ext uri="{FF2B5EF4-FFF2-40B4-BE49-F238E27FC236}">
                <a16:creationId xmlns:a16="http://schemas.microsoft.com/office/drawing/2014/main" id="{D3AF71A0-CBDD-50F7-90A0-28A19745D18E}"/>
              </a:ext>
            </a:extLst>
          </p:cNvPr>
          <p:cNvGrpSpPr/>
          <p:nvPr/>
        </p:nvGrpSpPr>
        <p:grpSpPr>
          <a:xfrm>
            <a:off x="3573317" y="7593394"/>
            <a:ext cx="5089239" cy="2341663"/>
            <a:chOff x="0" y="0"/>
            <a:chExt cx="1340376" cy="616734"/>
          </a:xfrm>
        </p:grpSpPr>
        <p:sp>
          <p:nvSpPr>
            <p:cNvPr id="51" name="Freeform 8">
              <a:extLst>
                <a:ext uri="{FF2B5EF4-FFF2-40B4-BE49-F238E27FC236}">
                  <a16:creationId xmlns:a16="http://schemas.microsoft.com/office/drawing/2014/main" id="{70FC9525-B3EE-9921-75E6-CFF35BAA974D}"/>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52" name="TextBox 9">
              <a:extLst>
                <a:ext uri="{FF2B5EF4-FFF2-40B4-BE49-F238E27FC236}">
                  <a16:creationId xmlns:a16="http://schemas.microsoft.com/office/drawing/2014/main" id="{2426CCC7-4726-DADD-A62E-103F0E3F69B1}"/>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53" name="Group 10">
            <a:extLst>
              <a:ext uri="{FF2B5EF4-FFF2-40B4-BE49-F238E27FC236}">
                <a16:creationId xmlns:a16="http://schemas.microsoft.com/office/drawing/2014/main" id="{C0F931CA-B2D8-2CFE-B2FE-FF9092802D0E}"/>
              </a:ext>
            </a:extLst>
          </p:cNvPr>
          <p:cNvGrpSpPr/>
          <p:nvPr/>
        </p:nvGrpSpPr>
        <p:grpSpPr>
          <a:xfrm>
            <a:off x="9143998" y="7593394"/>
            <a:ext cx="5089239" cy="2341663"/>
            <a:chOff x="0" y="0"/>
            <a:chExt cx="1340376" cy="616734"/>
          </a:xfrm>
        </p:grpSpPr>
        <p:sp>
          <p:nvSpPr>
            <p:cNvPr id="54" name="Freeform 11">
              <a:extLst>
                <a:ext uri="{FF2B5EF4-FFF2-40B4-BE49-F238E27FC236}">
                  <a16:creationId xmlns:a16="http://schemas.microsoft.com/office/drawing/2014/main" id="{C057E06E-436E-3AAA-4C7F-53238D4791D1}"/>
                </a:ext>
              </a:extLst>
            </p:cNvPr>
            <p:cNvSpPr/>
            <p:nvPr/>
          </p:nvSpPr>
          <p:spPr>
            <a:xfrm>
              <a:off x="0" y="0"/>
              <a:ext cx="1340376" cy="616734"/>
            </a:xfrm>
            <a:custGeom>
              <a:avLst/>
              <a:gdLst/>
              <a:ahLst/>
              <a:cxnLst/>
              <a:rect l="l" t="t" r="r" b="b"/>
              <a:pathLst>
                <a:path w="1340376" h="616734">
                  <a:moveTo>
                    <a:pt x="41073" y="0"/>
                  </a:moveTo>
                  <a:lnTo>
                    <a:pt x="1299302" y="0"/>
                  </a:lnTo>
                  <a:cubicBezTo>
                    <a:pt x="1321987" y="0"/>
                    <a:pt x="1340376" y="18389"/>
                    <a:pt x="1340376" y="41073"/>
                  </a:cubicBezTo>
                  <a:lnTo>
                    <a:pt x="1340376" y="575661"/>
                  </a:lnTo>
                  <a:cubicBezTo>
                    <a:pt x="1340376" y="598345"/>
                    <a:pt x="1321987" y="616734"/>
                    <a:pt x="1299302" y="616734"/>
                  </a:cubicBezTo>
                  <a:lnTo>
                    <a:pt x="41073" y="616734"/>
                  </a:lnTo>
                  <a:cubicBezTo>
                    <a:pt x="18389" y="616734"/>
                    <a:pt x="0" y="598345"/>
                    <a:pt x="0" y="575661"/>
                  </a:cubicBezTo>
                  <a:lnTo>
                    <a:pt x="0" y="41073"/>
                  </a:lnTo>
                  <a:cubicBezTo>
                    <a:pt x="0" y="18389"/>
                    <a:pt x="18389" y="0"/>
                    <a:pt x="41073" y="0"/>
                  </a:cubicBezTo>
                  <a:close/>
                </a:path>
              </a:pathLst>
            </a:custGeom>
            <a:solidFill>
              <a:srgbClr val="342D47"/>
            </a:solidFill>
          </p:spPr>
          <p:txBody>
            <a:bodyPr/>
            <a:lstStyle/>
            <a:p>
              <a:endParaRPr lang="en-US" sz="2200"/>
            </a:p>
          </p:txBody>
        </p:sp>
        <p:sp>
          <p:nvSpPr>
            <p:cNvPr id="55" name="TextBox 12">
              <a:extLst>
                <a:ext uri="{FF2B5EF4-FFF2-40B4-BE49-F238E27FC236}">
                  <a16:creationId xmlns:a16="http://schemas.microsoft.com/office/drawing/2014/main" id="{F79F3AEC-7F7F-6E88-093C-90BA2E5F51AA}"/>
                </a:ext>
              </a:extLst>
            </p:cNvPr>
            <p:cNvSpPr txBox="1"/>
            <p:nvPr/>
          </p:nvSpPr>
          <p:spPr>
            <a:xfrm>
              <a:off x="0" y="-47625"/>
              <a:ext cx="1340376" cy="664359"/>
            </a:xfrm>
            <a:prstGeom prst="rect">
              <a:avLst/>
            </a:prstGeom>
          </p:spPr>
          <p:txBody>
            <a:bodyPr lIns="50800" tIns="50800" rIns="50800" bIns="50800" rtlCol="0" anchor="ctr"/>
            <a:lstStyle/>
            <a:p>
              <a:pPr algn="ctr">
                <a:lnSpc>
                  <a:spcPts val="2309"/>
                </a:lnSpc>
              </a:pPr>
              <a:endParaRPr sz="2200"/>
            </a:p>
          </p:txBody>
        </p:sp>
      </p:grpSp>
      <p:grpSp>
        <p:nvGrpSpPr>
          <p:cNvPr id="56" name="Group 19">
            <a:extLst>
              <a:ext uri="{FF2B5EF4-FFF2-40B4-BE49-F238E27FC236}">
                <a16:creationId xmlns:a16="http://schemas.microsoft.com/office/drawing/2014/main" id="{E966F1B9-C7AF-7DD6-9055-F341FC9205C3}"/>
              </a:ext>
            </a:extLst>
          </p:cNvPr>
          <p:cNvGrpSpPr/>
          <p:nvPr/>
        </p:nvGrpSpPr>
        <p:grpSpPr>
          <a:xfrm>
            <a:off x="4054763" y="7984615"/>
            <a:ext cx="4241857" cy="1179533"/>
            <a:chOff x="77005" y="-47625"/>
            <a:chExt cx="5655809" cy="1572708"/>
          </a:xfrm>
        </p:grpSpPr>
        <p:sp>
          <p:nvSpPr>
            <p:cNvPr id="57" name="TextBox 20">
              <a:extLst>
                <a:ext uri="{FF2B5EF4-FFF2-40B4-BE49-F238E27FC236}">
                  <a16:creationId xmlns:a16="http://schemas.microsoft.com/office/drawing/2014/main" id="{F19FD106-C533-00EB-12FC-71CA512B4C9D}"/>
                </a:ext>
              </a:extLst>
            </p:cNvPr>
            <p:cNvSpPr txBox="1"/>
            <p:nvPr/>
          </p:nvSpPr>
          <p:spPr>
            <a:xfrm>
              <a:off x="77005" y="813779"/>
              <a:ext cx="5655809" cy="711304"/>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More responsibility, referrals, ownership</a:t>
              </a:r>
            </a:p>
          </p:txBody>
        </p:sp>
        <p:sp>
          <p:nvSpPr>
            <p:cNvPr id="58" name="TextBox 21">
              <a:extLst>
                <a:ext uri="{FF2B5EF4-FFF2-40B4-BE49-F238E27FC236}">
                  <a16:creationId xmlns:a16="http://schemas.microsoft.com/office/drawing/2014/main" id="{C5662849-5DA2-E02E-8EAD-6C708F66D33A}"/>
                </a:ext>
              </a:extLst>
            </p:cNvPr>
            <p:cNvSpPr txBox="1"/>
            <p:nvPr/>
          </p:nvSpPr>
          <p:spPr>
            <a:xfrm>
              <a:off x="657716" y="-47625"/>
              <a:ext cx="4340377" cy="407803"/>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Deepening</a:t>
              </a:r>
            </a:p>
          </p:txBody>
        </p:sp>
      </p:grpSp>
      <p:grpSp>
        <p:nvGrpSpPr>
          <p:cNvPr id="59" name="Group 22">
            <a:extLst>
              <a:ext uri="{FF2B5EF4-FFF2-40B4-BE49-F238E27FC236}">
                <a16:creationId xmlns:a16="http://schemas.microsoft.com/office/drawing/2014/main" id="{81AC184E-94E8-E565-EB12-4B95C3E32055}"/>
              </a:ext>
            </a:extLst>
          </p:cNvPr>
          <p:cNvGrpSpPr/>
          <p:nvPr/>
        </p:nvGrpSpPr>
        <p:grpSpPr>
          <a:xfrm>
            <a:off x="9567689" y="7984615"/>
            <a:ext cx="4241857" cy="1154795"/>
            <a:chOff x="0" y="-47625"/>
            <a:chExt cx="5655809" cy="1539724"/>
          </a:xfrm>
        </p:grpSpPr>
        <p:sp>
          <p:nvSpPr>
            <p:cNvPr id="60" name="TextBox 23">
              <a:extLst>
                <a:ext uri="{FF2B5EF4-FFF2-40B4-BE49-F238E27FC236}">
                  <a16:creationId xmlns:a16="http://schemas.microsoft.com/office/drawing/2014/main" id="{6971032C-8587-397F-4183-3B538ACAC0DA}"/>
                </a:ext>
              </a:extLst>
            </p:cNvPr>
            <p:cNvSpPr txBox="1"/>
            <p:nvPr/>
          </p:nvSpPr>
          <p:spPr>
            <a:xfrm>
              <a:off x="0" y="780795"/>
              <a:ext cx="5655809" cy="711304"/>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Donates, recruits' others, involves their employer </a:t>
              </a:r>
              <a:r>
                <a:rPr lang="en-US" sz="2200" dirty="0" err="1">
                  <a:solidFill>
                    <a:srgbClr val="F5F7F8"/>
                  </a:solidFill>
                  <a:latin typeface="Agrandir"/>
                  <a:ea typeface="Agrandir"/>
                  <a:cs typeface="Agrandir"/>
                  <a:sym typeface="Agrandir"/>
                </a:rPr>
                <a:t>etc</a:t>
              </a:r>
              <a:endParaRPr lang="en-US" sz="2200" dirty="0">
                <a:solidFill>
                  <a:srgbClr val="F5F7F8"/>
                </a:solidFill>
                <a:latin typeface="Agrandir"/>
                <a:ea typeface="Agrandir"/>
                <a:cs typeface="Agrandir"/>
                <a:sym typeface="Agrandir"/>
              </a:endParaRPr>
            </a:p>
          </p:txBody>
        </p:sp>
        <p:sp>
          <p:nvSpPr>
            <p:cNvPr id="61" name="TextBox 24">
              <a:extLst>
                <a:ext uri="{FF2B5EF4-FFF2-40B4-BE49-F238E27FC236}">
                  <a16:creationId xmlns:a16="http://schemas.microsoft.com/office/drawing/2014/main" id="{A9A5C1F5-B782-3E83-A725-3E6395C0E1C6}"/>
                </a:ext>
              </a:extLst>
            </p:cNvPr>
            <p:cNvSpPr txBox="1"/>
            <p:nvPr/>
          </p:nvSpPr>
          <p:spPr>
            <a:xfrm>
              <a:off x="657716" y="-47625"/>
              <a:ext cx="4340377" cy="407803"/>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Advocacy</a:t>
              </a:r>
            </a:p>
          </p:txBody>
        </p:sp>
      </p:grpSp>
      <p:sp>
        <p:nvSpPr>
          <p:cNvPr id="64" name="TextBox 20">
            <a:extLst>
              <a:ext uri="{FF2B5EF4-FFF2-40B4-BE49-F238E27FC236}">
                <a16:creationId xmlns:a16="http://schemas.microsoft.com/office/drawing/2014/main" id="{07F2E8CA-4028-AE96-5FFE-DF9BE0DA2297}"/>
              </a:ext>
            </a:extLst>
          </p:cNvPr>
          <p:cNvSpPr txBox="1"/>
          <p:nvPr/>
        </p:nvSpPr>
        <p:spPr>
          <a:xfrm>
            <a:off x="12593750" y="5851641"/>
            <a:ext cx="4241857" cy="276999"/>
          </a:xfrm>
          <a:prstGeom prst="rect">
            <a:avLst/>
          </a:prstGeom>
        </p:spPr>
        <p:txBody>
          <a:bodyPr lIns="0" tIns="0" rIns="0" bIns="0" rtlCol="0" anchor="t">
            <a:spAutoFit/>
          </a:bodyPr>
          <a:lstStyle/>
          <a:p>
            <a:pPr algn="ctr">
              <a:lnSpc>
                <a:spcPts val="1979"/>
              </a:lnSpc>
            </a:pPr>
            <a:r>
              <a:rPr lang="en-US" sz="2200" dirty="0">
                <a:solidFill>
                  <a:srgbClr val="F5F7F8"/>
                </a:solidFill>
                <a:latin typeface="Agrandir"/>
                <a:ea typeface="Agrandir"/>
                <a:cs typeface="Agrandir"/>
                <a:sym typeface="Agrandir"/>
              </a:rPr>
              <a:t>They come back, or they </a:t>
            </a:r>
            <a:r>
              <a:rPr lang="en-US" sz="2200" dirty="0" err="1">
                <a:solidFill>
                  <a:srgbClr val="F5F7F8"/>
                </a:solidFill>
                <a:latin typeface="Agrandir"/>
                <a:ea typeface="Agrandir"/>
                <a:cs typeface="Agrandir"/>
                <a:sym typeface="Agrandir"/>
              </a:rPr>
              <a:t>dont</a:t>
            </a:r>
            <a:endParaRPr lang="en-US" sz="2200" dirty="0">
              <a:solidFill>
                <a:srgbClr val="F5F7F8"/>
              </a:solidFill>
              <a:latin typeface="Agrandir"/>
              <a:ea typeface="Agrandir"/>
              <a:cs typeface="Agrandir"/>
              <a:sym typeface="Agrandir"/>
            </a:endParaRPr>
          </a:p>
        </p:txBody>
      </p:sp>
      <p:sp>
        <p:nvSpPr>
          <p:cNvPr id="65" name="TextBox 21">
            <a:extLst>
              <a:ext uri="{FF2B5EF4-FFF2-40B4-BE49-F238E27FC236}">
                <a16:creationId xmlns:a16="http://schemas.microsoft.com/office/drawing/2014/main" id="{CADB7899-B374-72E4-E42F-E7357CB393BC}"/>
              </a:ext>
            </a:extLst>
          </p:cNvPr>
          <p:cNvSpPr txBox="1"/>
          <p:nvPr/>
        </p:nvSpPr>
        <p:spPr>
          <a:xfrm>
            <a:off x="13205110" y="5121723"/>
            <a:ext cx="3255283" cy="305853"/>
          </a:xfrm>
          <a:prstGeom prst="rect">
            <a:avLst/>
          </a:prstGeom>
        </p:spPr>
        <p:txBody>
          <a:bodyPr lIns="0" tIns="0" rIns="0" bIns="0" rtlCol="0" anchor="t">
            <a:spAutoFit/>
          </a:bodyPr>
          <a:lstStyle/>
          <a:p>
            <a:pPr algn="ctr">
              <a:lnSpc>
                <a:spcPts val="2309"/>
              </a:lnSpc>
            </a:pPr>
            <a:r>
              <a:rPr lang="en-US" sz="2200" b="1" dirty="0">
                <a:solidFill>
                  <a:srgbClr val="F5F7F8"/>
                </a:solidFill>
                <a:latin typeface="Agrandir Bold"/>
                <a:ea typeface="Agrandir Bold"/>
                <a:cs typeface="Agrandir Bold"/>
                <a:sym typeface="Agrandir Bold"/>
              </a:rPr>
              <a:t>Return</a:t>
            </a:r>
          </a:p>
        </p:txBody>
      </p:sp>
      <p:sp>
        <p:nvSpPr>
          <p:cNvPr id="67" name="TextBox 2">
            <a:extLst>
              <a:ext uri="{FF2B5EF4-FFF2-40B4-BE49-F238E27FC236}">
                <a16:creationId xmlns:a16="http://schemas.microsoft.com/office/drawing/2014/main" id="{8BE4FC04-D274-61B8-BFFE-9A75DE4F326F}"/>
              </a:ext>
            </a:extLst>
          </p:cNvPr>
          <p:cNvSpPr txBox="1"/>
          <p:nvPr/>
        </p:nvSpPr>
        <p:spPr>
          <a:xfrm>
            <a:off x="2176289" y="416920"/>
            <a:ext cx="14782800" cy="1125629"/>
          </a:xfrm>
          <a:prstGeom prst="rect">
            <a:avLst/>
          </a:prstGeom>
        </p:spPr>
        <p:txBody>
          <a:bodyPr wrap="square" lIns="0" tIns="0" rIns="0" bIns="0" rtlCol="0" anchor="t">
            <a:spAutoFit/>
          </a:bodyPr>
          <a:lstStyle/>
          <a:p>
            <a:pPr algn="l">
              <a:lnSpc>
                <a:spcPts val="8069"/>
              </a:lnSpc>
            </a:pPr>
            <a:r>
              <a:rPr lang="en-US" sz="9383" spc="-516" dirty="0">
                <a:solidFill>
                  <a:srgbClr val="342D47"/>
                </a:solidFill>
                <a:latin typeface="Staatliches"/>
                <a:ea typeface="Staatliches"/>
                <a:cs typeface="Staatliches"/>
                <a:sym typeface="Staatliches"/>
              </a:rPr>
              <a:t>8 steps of the volunteer experience</a:t>
            </a:r>
          </a:p>
        </p:txBody>
      </p:sp>
    </p:spTree>
    <p:extLst>
      <p:ext uri="{BB962C8B-B14F-4D97-AF65-F5344CB8AC3E}">
        <p14:creationId xmlns:p14="http://schemas.microsoft.com/office/powerpoint/2010/main" val="2087717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6B843-5376-8676-CB45-A9C3DA57F53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26445E8-C570-4C66-DE93-28E368F5EF43}"/>
              </a:ext>
            </a:extLst>
          </p:cNvPr>
          <p:cNvSpPr txBox="1"/>
          <p:nvPr/>
        </p:nvSpPr>
        <p:spPr>
          <a:xfrm>
            <a:off x="2390259" y="449907"/>
            <a:ext cx="13507481" cy="9387185"/>
          </a:xfrm>
          <a:prstGeom prst="rect">
            <a:avLst/>
          </a:prstGeom>
        </p:spPr>
        <p:txBody>
          <a:bodyPr wrap="square" lIns="0" tIns="0" rIns="0" bIns="0" rtlCol="0" anchor="t">
            <a:spAutoFit/>
          </a:bodyPr>
          <a:lstStyle/>
          <a:p>
            <a:pPr algn="ctr"/>
            <a:r>
              <a:rPr lang="en-US" sz="12200" i="1" spc="-516" dirty="0">
                <a:solidFill>
                  <a:srgbClr val="2D6B8A"/>
                </a:solidFill>
                <a:latin typeface="Staatliches"/>
                <a:ea typeface="Staatliches"/>
                <a:cs typeface="Staatliches"/>
                <a:sym typeface="Staatliches"/>
              </a:rPr>
              <a:t>How does making the case for investment in organizations make an impact on the industry as a whole? </a:t>
            </a:r>
          </a:p>
        </p:txBody>
      </p:sp>
    </p:spTree>
    <p:extLst>
      <p:ext uri="{BB962C8B-B14F-4D97-AF65-F5344CB8AC3E}">
        <p14:creationId xmlns:p14="http://schemas.microsoft.com/office/powerpoint/2010/main" val="2020450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7F8"/>
        </a:solidFill>
        <a:effectLst/>
      </p:bgPr>
    </p:bg>
    <p:spTree>
      <p:nvGrpSpPr>
        <p:cNvPr id="1" name=""/>
        <p:cNvGrpSpPr/>
        <p:nvPr/>
      </p:nvGrpSpPr>
      <p:grpSpPr>
        <a:xfrm>
          <a:off x="0" y="0"/>
          <a:ext cx="0" cy="0"/>
          <a:chOff x="0" y="0"/>
          <a:chExt cx="0" cy="0"/>
        </a:xfrm>
      </p:grpSpPr>
      <p:grpSp>
        <p:nvGrpSpPr>
          <p:cNvPr id="4" name="Group 4"/>
          <p:cNvGrpSpPr/>
          <p:nvPr/>
        </p:nvGrpSpPr>
        <p:grpSpPr>
          <a:xfrm>
            <a:off x="1702998" y="8107038"/>
            <a:ext cx="7429500" cy="1139041"/>
            <a:chOff x="0" y="354467"/>
            <a:chExt cx="9905999" cy="1518721"/>
          </a:xfrm>
        </p:grpSpPr>
        <p:sp>
          <p:nvSpPr>
            <p:cNvPr id="5" name="TextBox 5"/>
            <p:cNvSpPr txBox="1"/>
            <p:nvPr/>
          </p:nvSpPr>
          <p:spPr>
            <a:xfrm>
              <a:off x="0" y="354467"/>
              <a:ext cx="3851860" cy="1160746"/>
            </a:xfrm>
            <a:prstGeom prst="rect">
              <a:avLst/>
            </a:prstGeom>
          </p:spPr>
          <p:txBody>
            <a:bodyPr lIns="0" tIns="0" rIns="0" bIns="0" rtlCol="0" anchor="t">
              <a:spAutoFit/>
            </a:bodyPr>
            <a:lstStyle/>
            <a:p>
              <a:pPr algn="ctr">
                <a:lnSpc>
                  <a:spcPts val="7114"/>
                </a:lnSpc>
              </a:pPr>
              <a:r>
                <a:rPr lang="en-US" sz="5081" dirty="0">
                  <a:solidFill>
                    <a:srgbClr val="342D47"/>
                  </a:solidFill>
                  <a:latin typeface="Staatliches"/>
                  <a:ea typeface="Staatliches"/>
                  <a:cs typeface="Staatliches"/>
                  <a:sym typeface="Staatliches"/>
                </a:rPr>
                <a:t>68,337</a:t>
              </a:r>
            </a:p>
          </p:txBody>
        </p:sp>
        <p:sp>
          <p:nvSpPr>
            <p:cNvPr id="6" name="TextBox 6"/>
            <p:cNvSpPr txBox="1"/>
            <p:nvPr/>
          </p:nvSpPr>
          <p:spPr>
            <a:xfrm>
              <a:off x="192468" y="1393568"/>
              <a:ext cx="3466924" cy="479619"/>
            </a:xfrm>
            <a:prstGeom prst="rect">
              <a:avLst/>
            </a:prstGeom>
          </p:spPr>
          <p:txBody>
            <a:bodyPr lIns="0" tIns="0" rIns="0" bIns="0" rtlCol="0" anchor="t">
              <a:spAutoFit/>
            </a:bodyPr>
            <a:lstStyle/>
            <a:p>
              <a:pPr algn="ctr">
                <a:lnSpc>
                  <a:spcPts val="2940"/>
                </a:lnSpc>
              </a:pPr>
              <a:r>
                <a:rPr lang="en-US" sz="2100" dirty="0">
                  <a:solidFill>
                    <a:srgbClr val="342D47"/>
                  </a:solidFill>
                  <a:latin typeface="Agrandir"/>
                  <a:ea typeface="Agrandir"/>
                  <a:cs typeface="Agrandir"/>
                  <a:sym typeface="Agrandir"/>
                </a:rPr>
                <a:t>Total Organizations</a:t>
              </a:r>
            </a:p>
          </p:txBody>
        </p:sp>
        <p:sp>
          <p:nvSpPr>
            <p:cNvPr id="8" name="TextBox 8"/>
            <p:cNvSpPr txBox="1"/>
            <p:nvPr/>
          </p:nvSpPr>
          <p:spPr>
            <a:xfrm>
              <a:off x="5353330" y="354467"/>
              <a:ext cx="3663061" cy="1160660"/>
            </a:xfrm>
            <a:prstGeom prst="rect">
              <a:avLst/>
            </a:prstGeom>
          </p:spPr>
          <p:txBody>
            <a:bodyPr lIns="0" tIns="0" rIns="0" bIns="0" rtlCol="0" anchor="t">
              <a:spAutoFit/>
            </a:bodyPr>
            <a:lstStyle/>
            <a:p>
              <a:pPr algn="ctr">
                <a:lnSpc>
                  <a:spcPts val="7114"/>
                </a:lnSpc>
              </a:pPr>
              <a:r>
                <a:rPr lang="en-US" sz="5081" dirty="0">
                  <a:solidFill>
                    <a:srgbClr val="342D47"/>
                  </a:solidFill>
                  <a:latin typeface="Staatliches"/>
                  <a:ea typeface="Staatliches"/>
                  <a:cs typeface="Staatliches"/>
                  <a:sym typeface="Staatliches"/>
                </a:rPr>
                <a:t>382,556</a:t>
              </a:r>
            </a:p>
          </p:txBody>
        </p:sp>
        <p:sp>
          <p:nvSpPr>
            <p:cNvPr id="9" name="TextBox 9"/>
            <p:cNvSpPr txBox="1"/>
            <p:nvPr/>
          </p:nvSpPr>
          <p:spPr>
            <a:xfrm>
              <a:off x="4463722" y="1393569"/>
              <a:ext cx="5442277" cy="479619"/>
            </a:xfrm>
            <a:prstGeom prst="rect">
              <a:avLst/>
            </a:prstGeom>
          </p:spPr>
          <p:txBody>
            <a:bodyPr wrap="square" lIns="0" tIns="0" rIns="0" bIns="0" rtlCol="0" anchor="t">
              <a:spAutoFit/>
            </a:bodyPr>
            <a:lstStyle/>
            <a:p>
              <a:pPr algn="ctr">
                <a:lnSpc>
                  <a:spcPts val="2940"/>
                </a:lnSpc>
              </a:pPr>
              <a:r>
                <a:rPr lang="en-US" sz="2100" dirty="0">
                  <a:solidFill>
                    <a:srgbClr val="342D47"/>
                  </a:solidFill>
                  <a:latin typeface="Agrandir"/>
                  <a:ea typeface="Agrandir"/>
                  <a:cs typeface="Agrandir"/>
                  <a:sym typeface="Agrandir"/>
                </a:rPr>
                <a:t>Active Volunteer Opportunities</a:t>
              </a:r>
            </a:p>
          </p:txBody>
        </p:sp>
      </p:grpSp>
      <p:sp>
        <p:nvSpPr>
          <p:cNvPr id="14" name="TextBox 14"/>
          <p:cNvSpPr txBox="1"/>
          <p:nvPr/>
        </p:nvSpPr>
        <p:spPr>
          <a:xfrm>
            <a:off x="10522950" y="7755266"/>
            <a:ext cx="6736350" cy="891847"/>
          </a:xfrm>
          <a:prstGeom prst="rect">
            <a:avLst/>
          </a:prstGeom>
        </p:spPr>
        <p:txBody>
          <a:bodyPr lIns="0" tIns="0" rIns="0" bIns="0" rtlCol="0" anchor="t">
            <a:spAutoFit/>
          </a:bodyPr>
          <a:lstStyle/>
          <a:p>
            <a:pPr algn="l">
              <a:lnSpc>
                <a:spcPts val="2309"/>
              </a:lnSpc>
            </a:pPr>
            <a:r>
              <a:rPr lang="en-US" sz="2099" dirty="0">
                <a:solidFill>
                  <a:srgbClr val="342D47"/>
                </a:solidFill>
                <a:latin typeface="Agrandir"/>
                <a:ea typeface="Agrandir"/>
                <a:cs typeface="Agrandir"/>
                <a:sym typeface="Agrandir"/>
              </a:rPr>
              <a:t>As we partner with organizations, we create a connected global network that strengthens advocacy of the industry as a whole</a:t>
            </a:r>
          </a:p>
        </p:txBody>
      </p:sp>
      <p:sp>
        <p:nvSpPr>
          <p:cNvPr id="15" name="TextBox 15"/>
          <p:cNvSpPr txBox="1"/>
          <p:nvPr/>
        </p:nvSpPr>
        <p:spPr>
          <a:xfrm>
            <a:off x="181853" y="1909030"/>
            <a:ext cx="9494250" cy="5000728"/>
          </a:xfrm>
          <a:prstGeom prst="rect">
            <a:avLst/>
          </a:prstGeom>
        </p:spPr>
        <p:txBody>
          <a:bodyPr lIns="0" tIns="0" rIns="0" bIns="0" rtlCol="0" anchor="t">
            <a:spAutoFit/>
          </a:bodyPr>
          <a:lstStyle/>
          <a:p>
            <a:pPr algn="l">
              <a:lnSpc>
                <a:spcPts val="18723"/>
              </a:lnSpc>
            </a:pPr>
            <a:r>
              <a:rPr lang="en-US" sz="21771" spc="-1197" dirty="0">
                <a:solidFill>
                  <a:srgbClr val="342D47"/>
                </a:solidFill>
                <a:latin typeface="Staatliches"/>
                <a:ea typeface="Staatliches"/>
                <a:cs typeface="Staatliches"/>
                <a:sym typeface="Staatliches"/>
              </a:rPr>
              <a:t>Global impact</a:t>
            </a:r>
          </a:p>
        </p:txBody>
      </p:sp>
      <p:pic>
        <p:nvPicPr>
          <p:cNvPr id="27" name="Picture 26">
            <a:extLst>
              <a:ext uri="{FF2B5EF4-FFF2-40B4-BE49-F238E27FC236}">
                <a16:creationId xmlns:a16="http://schemas.microsoft.com/office/drawing/2014/main" id="{35B23746-0FA6-0D4F-16CC-1B18C79AE1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0" y="709375"/>
            <a:ext cx="11251022" cy="61867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04AED-91DC-A9DF-08F6-0E6B00AA5EC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0AF9870-2D29-5B50-D7B6-397C47E80E8A}"/>
              </a:ext>
            </a:extLst>
          </p:cNvPr>
          <p:cNvSpPr txBox="1"/>
          <p:nvPr/>
        </p:nvSpPr>
        <p:spPr>
          <a:xfrm>
            <a:off x="2390259" y="449907"/>
            <a:ext cx="13507481" cy="9387185"/>
          </a:xfrm>
          <a:prstGeom prst="rect">
            <a:avLst/>
          </a:prstGeom>
        </p:spPr>
        <p:txBody>
          <a:bodyPr wrap="square" lIns="0" tIns="0" rIns="0" bIns="0" rtlCol="0" anchor="t">
            <a:spAutoFit/>
          </a:bodyPr>
          <a:lstStyle/>
          <a:p>
            <a:pPr algn="ctr"/>
            <a:r>
              <a:rPr lang="en-US" sz="12200" i="1" spc="-516" dirty="0">
                <a:solidFill>
                  <a:srgbClr val="2D6B8A"/>
                </a:solidFill>
                <a:latin typeface="Staatliches"/>
                <a:ea typeface="Staatliches"/>
                <a:cs typeface="Staatliches"/>
                <a:sym typeface="Staatliches"/>
              </a:rPr>
              <a:t>How do we, working at a software company come alongside the industry while staying in our own lane?</a:t>
            </a:r>
          </a:p>
        </p:txBody>
      </p:sp>
    </p:spTree>
    <p:extLst>
      <p:ext uri="{BB962C8B-B14F-4D97-AF65-F5344CB8AC3E}">
        <p14:creationId xmlns:p14="http://schemas.microsoft.com/office/powerpoint/2010/main" val="2102856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3F2A1-7F22-2C5E-0E90-A21AB27FBD5D}"/>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AF8826B-40E3-2BA5-F387-2D11BC812D14}"/>
              </a:ext>
            </a:extLst>
          </p:cNvPr>
          <p:cNvSpPr txBox="1"/>
          <p:nvPr/>
        </p:nvSpPr>
        <p:spPr>
          <a:xfrm>
            <a:off x="1219200" y="1126389"/>
            <a:ext cx="13507481" cy="1125565"/>
          </a:xfrm>
          <a:prstGeom prst="rect">
            <a:avLst/>
          </a:prstGeom>
        </p:spPr>
        <p:txBody>
          <a:bodyPr wrap="square" lIns="0" tIns="0" rIns="0" bIns="0" rtlCol="0" anchor="t">
            <a:spAutoFit/>
          </a:bodyPr>
          <a:lstStyle/>
          <a:p>
            <a:pPr algn="l">
              <a:lnSpc>
                <a:spcPts val="8069"/>
              </a:lnSpc>
            </a:pPr>
            <a:r>
              <a:rPr lang="en-US" sz="9383" spc="-516" dirty="0">
                <a:solidFill>
                  <a:srgbClr val="342D47"/>
                </a:solidFill>
                <a:latin typeface="Staatliches"/>
                <a:ea typeface="Staatliches"/>
                <a:cs typeface="Staatliches"/>
                <a:sym typeface="Staatliches"/>
              </a:rPr>
              <a:t>Step into your superpower</a:t>
            </a:r>
          </a:p>
        </p:txBody>
      </p:sp>
      <p:sp>
        <p:nvSpPr>
          <p:cNvPr id="4" name="TextBox 4">
            <a:extLst>
              <a:ext uri="{FF2B5EF4-FFF2-40B4-BE49-F238E27FC236}">
                <a16:creationId xmlns:a16="http://schemas.microsoft.com/office/drawing/2014/main" id="{11524201-C125-47C7-CBD8-DB1EFBCBC984}"/>
              </a:ext>
            </a:extLst>
          </p:cNvPr>
          <p:cNvSpPr txBox="1"/>
          <p:nvPr/>
        </p:nvSpPr>
        <p:spPr>
          <a:xfrm>
            <a:off x="1371600" y="4229100"/>
            <a:ext cx="10446963" cy="3447098"/>
          </a:xfrm>
          <a:prstGeom prst="rect">
            <a:avLst/>
          </a:prstGeom>
        </p:spPr>
        <p:txBody>
          <a:bodyPr wrap="square" lIns="0" tIns="0" rIns="0" bIns="0" rtlCol="0" anchor="t">
            <a:spAutoFit/>
          </a:bodyPr>
          <a:lstStyle/>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Software can automate tasks and reduce admin work, the leader of volunteers owns the relationships and communicates the impact</a:t>
            </a:r>
          </a:p>
          <a:p>
            <a:pPr marL="342900" indent="-342900" algn="l">
              <a:buFont typeface="Arial" panose="020B0604020202020204" pitchFamily="34" charset="0"/>
              <a:buChar char="•"/>
            </a:pPr>
            <a:r>
              <a:rPr lang="en-US" sz="2800" dirty="0">
                <a:solidFill>
                  <a:srgbClr val="342D47"/>
                </a:solidFill>
                <a:latin typeface="Agrandir"/>
                <a:ea typeface="Agrandir"/>
                <a:cs typeface="Agrandir"/>
                <a:sym typeface="Agrandir"/>
              </a:rPr>
              <a:t>The sectors default is over loading coordinators with scheduling, reminders, matching, reporting etc. Once you win your time back you can focus on recognition, returning volunteers, deepening relationships and creating advocates.</a:t>
            </a:r>
          </a:p>
          <a:p>
            <a:pPr marL="342900" indent="-342900" algn="l">
              <a:buFont typeface="Arial" panose="020B0604020202020204" pitchFamily="34" charset="0"/>
              <a:buChar char="•"/>
            </a:pPr>
            <a:endParaRPr lang="en-US" sz="2800" dirty="0">
              <a:solidFill>
                <a:srgbClr val="342D47"/>
              </a:solidFill>
              <a:latin typeface="Agrandir"/>
              <a:ea typeface="Agrandir"/>
              <a:cs typeface="Agrandir"/>
              <a:sym typeface="Agrandir"/>
            </a:endParaRPr>
          </a:p>
        </p:txBody>
      </p:sp>
    </p:spTree>
    <p:extLst>
      <p:ext uri="{BB962C8B-B14F-4D97-AF65-F5344CB8AC3E}">
        <p14:creationId xmlns:p14="http://schemas.microsoft.com/office/powerpoint/2010/main" val="1013824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5764A-92C3-7AAD-00A5-AEBAFA4B334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2DD4D44-1681-D920-F551-BB02D9A5D1B8}"/>
              </a:ext>
            </a:extLst>
          </p:cNvPr>
          <p:cNvSpPr txBox="1"/>
          <p:nvPr/>
        </p:nvSpPr>
        <p:spPr>
          <a:xfrm>
            <a:off x="2390259" y="1866900"/>
            <a:ext cx="13507481" cy="5632311"/>
          </a:xfrm>
          <a:prstGeom prst="rect">
            <a:avLst/>
          </a:prstGeom>
        </p:spPr>
        <p:txBody>
          <a:bodyPr wrap="square" lIns="0" tIns="0" rIns="0" bIns="0" rtlCol="0" anchor="t">
            <a:spAutoFit/>
          </a:bodyPr>
          <a:lstStyle/>
          <a:p>
            <a:pPr algn="ctr"/>
            <a:r>
              <a:rPr lang="en-US" sz="12200" i="1" spc="-516" dirty="0">
                <a:solidFill>
                  <a:srgbClr val="2D6B8A"/>
                </a:solidFill>
                <a:latin typeface="Staatliches"/>
                <a:ea typeface="Staatliches"/>
                <a:cs typeface="Staatliches"/>
                <a:sym typeface="Staatliches"/>
              </a:rPr>
              <a:t>What are the 3 essential insights that can be turned into action?</a:t>
            </a:r>
          </a:p>
        </p:txBody>
      </p:sp>
    </p:spTree>
    <p:extLst>
      <p:ext uri="{BB962C8B-B14F-4D97-AF65-F5344CB8AC3E}">
        <p14:creationId xmlns:p14="http://schemas.microsoft.com/office/powerpoint/2010/main" val="1462546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7F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6447644" y="1004348"/>
            <a:ext cx="11794534" cy="6803071"/>
          </a:xfrm>
          <a:prstGeom prst="rect">
            <a:avLst/>
          </a:prstGeom>
        </p:spPr>
      </p:pic>
      <p:grpSp>
        <p:nvGrpSpPr>
          <p:cNvPr id="3" name="Group 3"/>
          <p:cNvGrpSpPr/>
          <p:nvPr/>
        </p:nvGrpSpPr>
        <p:grpSpPr>
          <a:xfrm>
            <a:off x="12700691" y="7886590"/>
            <a:ext cx="1186472" cy="450509"/>
            <a:chOff x="0" y="0"/>
            <a:chExt cx="1391120" cy="528215"/>
          </a:xfrm>
        </p:grpSpPr>
        <p:sp>
          <p:nvSpPr>
            <p:cNvPr id="4" name="Freeform 4"/>
            <p:cNvSpPr/>
            <p:nvPr/>
          </p:nvSpPr>
          <p:spPr>
            <a:xfrm>
              <a:off x="0" y="0"/>
              <a:ext cx="1391120" cy="528215"/>
            </a:xfrm>
            <a:custGeom>
              <a:avLst/>
              <a:gdLst/>
              <a:ahLst/>
              <a:cxnLst/>
              <a:rect l="l" t="t" r="r" b="b"/>
              <a:pathLst>
                <a:path w="1391120" h="528215">
                  <a:moveTo>
                    <a:pt x="0" y="0"/>
                  </a:moveTo>
                  <a:lnTo>
                    <a:pt x="1391120" y="0"/>
                  </a:lnTo>
                  <a:lnTo>
                    <a:pt x="1391120" y="528215"/>
                  </a:lnTo>
                  <a:lnTo>
                    <a:pt x="0" y="528215"/>
                  </a:lnTo>
                  <a:close/>
                </a:path>
              </a:pathLst>
            </a:custGeom>
            <a:solidFill>
              <a:srgbClr val="96B7C8"/>
            </a:solidFill>
          </p:spPr>
          <p:txBody>
            <a:bodyPr/>
            <a:lstStyle/>
            <a:p>
              <a:endParaRPr lang="en-US"/>
            </a:p>
          </p:txBody>
        </p:sp>
      </p:grpSp>
      <p:sp>
        <p:nvSpPr>
          <p:cNvPr id="5" name="TextBox 5"/>
          <p:cNvSpPr txBox="1"/>
          <p:nvPr/>
        </p:nvSpPr>
        <p:spPr>
          <a:xfrm>
            <a:off x="12794538" y="7925419"/>
            <a:ext cx="998779" cy="338683"/>
          </a:xfrm>
          <a:prstGeom prst="rect">
            <a:avLst/>
          </a:prstGeom>
        </p:spPr>
        <p:txBody>
          <a:bodyPr lIns="0" tIns="0" rIns="0" bIns="0" rtlCol="0" anchor="t">
            <a:spAutoFit/>
          </a:bodyPr>
          <a:lstStyle/>
          <a:p>
            <a:pPr algn="ctr">
              <a:lnSpc>
                <a:spcPts val="1282"/>
              </a:lnSpc>
            </a:pPr>
            <a:r>
              <a:rPr lang="en-US" sz="916">
                <a:solidFill>
                  <a:srgbClr val="342D47"/>
                </a:solidFill>
                <a:latin typeface="Agrandir"/>
                <a:ea typeface="Agrandir"/>
                <a:cs typeface="Agrandir"/>
                <a:sym typeface="Agrandir"/>
              </a:rPr>
              <a:t>Income</a:t>
            </a:r>
          </a:p>
          <a:p>
            <a:pPr algn="ctr">
              <a:lnSpc>
                <a:spcPts val="1282"/>
              </a:lnSpc>
            </a:pPr>
            <a:r>
              <a:rPr lang="en-US" sz="916">
                <a:solidFill>
                  <a:srgbClr val="342D47"/>
                </a:solidFill>
                <a:latin typeface="Agrandir"/>
                <a:ea typeface="Agrandir"/>
                <a:cs typeface="Agrandir"/>
                <a:sym typeface="Agrandir"/>
              </a:rPr>
              <a:t>Development</a:t>
            </a:r>
          </a:p>
        </p:txBody>
      </p:sp>
      <p:sp>
        <p:nvSpPr>
          <p:cNvPr id="6" name="TextBox 6"/>
          <p:cNvSpPr txBox="1"/>
          <p:nvPr/>
        </p:nvSpPr>
        <p:spPr>
          <a:xfrm>
            <a:off x="14213546" y="7859315"/>
            <a:ext cx="2566420" cy="448996"/>
          </a:xfrm>
          <a:prstGeom prst="rect">
            <a:avLst/>
          </a:prstGeom>
        </p:spPr>
        <p:txBody>
          <a:bodyPr lIns="0" tIns="0" rIns="0" bIns="0" rtlCol="0" anchor="t">
            <a:spAutoFit/>
          </a:bodyPr>
          <a:lstStyle/>
          <a:p>
            <a:pPr algn="l">
              <a:lnSpc>
                <a:spcPts val="3602"/>
              </a:lnSpc>
            </a:pPr>
            <a:r>
              <a:rPr lang="en-US" sz="2572">
                <a:solidFill>
                  <a:srgbClr val="342D47"/>
                </a:solidFill>
                <a:latin typeface="Staatliches"/>
                <a:ea typeface="Staatliches"/>
                <a:cs typeface="Staatliches"/>
                <a:sym typeface="Staatliches"/>
              </a:rPr>
              <a:t>3,46 M/Quarter</a:t>
            </a:r>
          </a:p>
        </p:txBody>
      </p:sp>
      <p:grpSp>
        <p:nvGrpSpPr>
          <p:cNvPr id="7" name="Group 7"/>
          <p:cNvGrpSpPr/>
          <p:nvPr/>
        </p:nvGrpSpPr>
        <p:grpSpPr>
          <a:xfrm>
            <a:off x="12700691" y="8483173"/>
            <a:ext cx="1186472" cy="450509"/>
            <a:chOff x="0" y="0"/>
            <a:chExt cx="1391120" cy="528215"/>
          </a:xfrm>
        </p:grpSpPr>
        <p:sp>
          <p:nvSpPr>
            <p:cNvPr id="8" name="Freeform 8"/>
            <p:cNvSpPr/>
            <p:nvPr/>
          </p:nvSpPr>
          <p:spPr>
            <a:xfrm>
              <a:off x="0" y="0"/>
              <a:ext cx="1391120" cy="528215"/>
            </a:xfrm>
            <a:custGeom>
              <a:avLst/>
              <a:gdLst/>
              <a:ahLst/>
              <a:cxnLst/>
              <a:rect l="l" t="t" r="r" b="b"/>
              <a:pathLst>
                <a:path w="1391120" h="528215">
                  <a:moveTo>
                    <a:pt x="0" y="0"/>
                  </a:moveTo>
                  <a:lnTo>
                    <a:pt x="1391120" y="0"/>
                  </a:lnTo>
                  <a:lnTo>
                    <a:pt x="1391120" y="528215"/>
                  </a:lnTo>
                  <a:lnTo>
                    <a:pt x="0" y="528215"/>
                  </a:lnTo>
                  <a:close/>
                </a:path>
              </a:pathLst>
            </a:custGeom>
            <a:solidFill>
              <a:srgbClr val="96B7C8"/>
            </a:solidFill>
          </p:spPr>
          <p:txBody>
            <a:bodyPr/>
            <a:lstStyle/>
            <a:p>
              <a:endParaRPr lang="en-US"/>
            </a:p>
          </p:txBody>
        </p:sp>
      </p:grpSp>
      <p:sp>
        <p:nvSpPr>
          <p:cNvPr id="9" name="TextBox 9"/>
          <p:cNvSpPr txBox="1"/>
          <p:nvPr/>
        </p:nvSpPr>
        <p:spPr>
          <a:xfrm>
            <a:off x="12794538" y="8522002"/>
            <a:ext cx="998779" cy="338683"/>
          </a:xfrm>
          <a:prstGeom prst="rect">
            <a:avLst/>
          </a:prstGeom>
        </p:spPr>
        <p:txBody>
          <a:bodyPr lIns="0" tIns="0" rIns="0" bIns="0" rtlCol="0" anchor="t">
            <a:spAutoFit/>
          </a:bodyPr>
          <a:lstStyle/>
          <a:p>
            <a:pPr algn="ctr">
              <a:lnSpc>
                <a:spcPts val="1282"/>
              </a:lnSpc>
            </a:pPr>
            <a:r>
              <a:rPr lang="en-US" sz="916">
                <a:solidFill>
                  <a:srgbClr val="342D47"/>
                </a:solidFill>
                <a:latin typeface="Agrandir"/>
                <a:ea typeface="Agrandir"/>
                <a:cs typeface="Agrandir"/>
                <a:sym typeface="Agrandir"/>
              </a:rPr>
              <a:t>Engagement</a:t>
            </a:r>
          </a:p>
          <a:p>
            <a:pPr algn="ctr">
              <a:lnSpc>
                <a:spcPts val="1282"/>
              </a:lnSpc>
            </a:pPr>
            <a:r>
              <a:rPr lang="en-US" sz="916">
                <a:solidFill>
                  <a:srgbClr val="342D47"/>
                </a:solidFill>
                <a:latin typeface="Agrandir"/>
                <a:ea typeface="Agrandir"/>
                <a:cs typeface="Agrandir"/>
                <a:sym typeface="Agrandir"/>
              </a:rPr>
              <a:t>Development</a:t>
            </a:r>
          </a:p>
        </p:txBody>
      </p:sp>
      <p:sp>
        <p:nvSpPr>
          <p:cNvPr id="10" name="TextBox 10"/>
          <p:cNvSpPr txBox="1"/>
          <p:nvPr/>
        </p:nvSpPr>
        <p:spPr>
          <a:xfrm>
            <a:off x="14213546" y="8455898"/>
            <a:ext cx="2689974" cy="448996"/>
          </a:xfrm>
          <a:prstGeom prst="rect">
            <a:avLst/>
          </a:prstGeom>
        </p:spPr>
        <p:txBody>
          <a:bodyPr lIns="0" tIns="0" rIns="0" bIns="0" rtlCol="0" anchor="t">
            <a:spAutoFit/>
          </a:bodyPr>
          <a:lstStyle/>
          <a:p>
            <a:pPr algn="l">
              <a:lnSpc>
                <a:spcPts val="3602"/>
              </a:lnSpc>
            </a:pPr>
            <a:r>
              <a:rPr lang="en-US" sz="2572">
                <a:solidFill>
                  <a:srgbClr val="342D47"/>
                </a:solidFill>
                <a:latin typeface="Staatliches"/>
                <a:ea typeface="Staatliches"/>
                <a:cs typeface="Staatliches"/>
                <a:sym typeface="Staatliches"/>
              </a:rPr>
              <a:t>87%-91%/Quarter</a:t>
            </a:r>
          </a:p>
        </p:txBody>
      </p:sp>
      <p:grpSp>
        <p:nvGrpSpPr>
          <p:cNvPr id="11" name="Group 11"/>
          <p:cNvGrpSpPr/>
          <p:nvPr/>
        </p:nvGrpSpPr>
        <p:grpSpPr>
          <a:xfrm>
            <a:off x="7786302" y="7886590"/>
            <a:ext cx="1186472" cy="450509"/>
            <a:chOff x="0" y="0"/>
            <a:chExt cx="1391120" cy="528215"/>
          </a:xfrm>
        </p:grpSpPr>
        <p:sp>
          <p:nvSpPr>
            <p:cNvPr id="12" name="Freeform 12"/>
            <p:cNvSpPr/>
            <p:nvPr/>
          </p:nvSpPr>
          <p:spPr>
            <a:xfrm>
              <a:off x="0" y="0"/>
              <a:ext cx="1391120" cy="528215"/>
            </a:xfrm>
            <a:custGeom>
              <a:avLst/>
              <a:gdLst/>
              <a:ahLst/>
              <a:cxnLst/>
              <a:rect l="l" t="t" r="r" b="b"/>
              <a:pathLst>
                <a:path w="1391120" h="528215">
                  <a:moveTo>
                    <a:pt x="0" y="0"/>
                  </a:moveTo>
                  <a:lnTo>
                    <a:pt x="1391120" y="0"/>
                  </a:lnTo>
                  <a:lnTo>
                    <a:pt x="1391120" y="528215"/>
                  </a:lnTo>
                  <a:lnTo>
                    <a:pt x="0" y="528215"/>
                  </a:lnTo>
                  <a:close/>
                </a:path>
              </a:pathLst>
            </a:custGeom>
            <a:solidFill>
              <a:srgbClr val="96B7C8"/>
            </a:solidFill>
          </p:spPr>
          <p:txBody>
            <a:bodyPr/>
            <a:lstStyle/>
            <a:p>
              <a:endParaRPr lang="en-US"/>
            </a:p>
          </p:txBody>
        </p:sp>
      </p:grpSp>
      <p:sp>
        <p:nvSpPr>
          <p:cNvPr id="13" name="TextBox 13"/>
          <p:cNvSpPr txBox="1"/>
          <p:nvPr/>
        </p:nvSpPr>
        <p:spPr>
          <a:xfrm>
            <a:off x="7880149" y="7925419"/>
            <a:ext cx="998779" cy="338683"/>
          </a:xfrm>
          <a:prstGeom prst="rect">
            <a:avLst/>
          </a:prstGeom>
        </p:spPr>
        <p:txBody>
          <a:bodyPr lIns="0" tIns="0" rIns="0" bIns="0" rtlCol="0" anchor="t">
            <a:spAutoFit/>
          </a:bodyPr>
          <a:lstStyle/>
          <a:p>
            <a:pPr algn="ctr">
              <a:lnSpc>
                <a:spcPts val="1282"/>
              </a:lnSpc>
            </a:pPr>
            <a:r>
              <a:rPr lang="en-US" sz="916">
                <a:solidFill>
                  <a:srgbClr val="342D47"/>
                </a:solidFill>
                <a:latin typeface="Agrandir"/>
                <a:ea typeface="Agrandir"/>
                <a:cs typeface="Agrandir"/>
                <a:sym typeface="Agrandir"/>
              </a:rPr>
              <a:t>Exposure</a:t>
            </a:r>
          </a:p>
          <a:p>
            <a:pPr algn="ctr">
              <a:lnSpc>
                <a:spcPts val="1282"/>
              </a:lnSpc>
            </a:pPr>
            <a:r>
              <a:rPr lang="en-US" sz="916">
                <a:solidFill>
                  <a:srgbClr val="342D47"/>
                </a:solidFill>
                <a:latin typeface="Agrandir"/>
                <a:ea typeface="Agrandir"/>
                <a:cs typeface="Agrandir"/>
                <a:sym typeface="Agrandir"/>
              </a:rPr>
              <a:t>Development</a:t>
            </a:r>
          </a:p>
        </p:txBody>
      </p:sp>
      <p:sp>
        <p:nvSpPr>
          <p:cNvPr id="14" name="TextBox 14"/>
          <p:cNvSpPr txBox="1"/>
          <p:nvPr/>
        </p:nvSpPr>
        <p:spPr>
          <a:xfrm>
            <a:off x="9299157" y="7859315"/>
            <a:ext cx="2731831" cy="448996"/>
          </a:xfrm>
          <a:prstGeom prst="rect">
            <a:avLst/>
          </a:prstGeom>
        </p:spPr>
        <p:txBody>
          <a:bodyPr lIns="0" tIns="0" rIns="0" bIns="0" rtlCol="0" anchor="t">
            <a:spAutoFit/>
          </a:bodyPr>
          <a:lstStyle/>
          <a:p>
            <a:pPr algn="l">
              <a:lnSpc>
                <a:spcPts val="3602"/>
              </a:lnSpc>
            </a:pPr>
            <a:r>
              <a:rPr lang="en-US" sz="2572">
                <a:solidFill>
                  <a:srgbClr val="342D47"/>
                </a:solidFill>
                <a:latin typeface="Staatliches"/>
                <a:ea typeface="Staatliches"/>
                <a:cs typeface="Staatliches"/>
                <a:sym typeface="Staatliches"/>
              </a:rPr>
              <a:t>87%-91%/Quarter</a:t>
            </a:r>
          </a:p>
        </p:txBody>
      </p:sp>
      <p:grpSp>
        <p:nvGrpSpPr>
          <p:cNvPr id="15" name="Group 15"/>
          <p:cNvGrpSpPr/>
          <p:nvPr/>
        </p:nvGrpSpPr>
        <p:grpSpPr>
          <a:xfrm>
            <a:off x="7786302" y="8483173"/>
            <a:ext cx="1186472" cy="450509"/>
            <a:chOff x="0" y="0"/>
            <a:chExt cx="1391120" cy="528215"/>
          </a:xfrm>
        </p:grpSpPr>
        <p:sp>
          <p:nvSpPr>
            <p:cNvPr id="16" name="Freeform 16"/>
            <p:cNvSpPr/>
            <p:nvPr/>
          </p:nvSpPr>
          <p:spPr>
            <a:xfrm>
              <a:off x="0" y="0"/>
              <a:ext cx="1391120" cy="528215"/>
            </a:xfrm>
            <a:custGeom>
              <a:avLst/>
              <a:gdLst/>
              <a:ahLst/>
              <a:cxnLst/>
              <a:rect l="l" t="t" r="r" b="b"/>
              <a:pathLst>
                <a:path w="1391120" h="528215">
                  <a:moveTo>
                    <a:pt x="0" y="0"/>
                  </a:moveTo>
                  <a:lnTo>
                    <a:pt x="1391120" y="0"/>
                  </a:lnTo>
                  <a:lnTo>
                    <a:pt x="1391120" y="528215"/>
                  </a:lnTo>
                  <a:lnTo>
                    <a:pt x="0" y="528215"/>
                  </a:lnTo>
                  <a:close/>
                </a:path>
              </a:pathLst>
            </a:custGeom>
            <a:solidFill>
              <a:srgbClr val="96B7C8"/>
            </a:solidFill>
          </p:spPr>
          <p:txBody>
            <a:bodyPr/>
            <a:lstStyle/>
            <a:p>
              <a:endParaRPr lang="en-US"/>
            </a:p>
          </p:txBody>
        </p:sp>
      </p:grpSp>
      <p:sp>
        <p:nvSpPr>
          <p:cNvPr id="17" name="TextBox 17"/>
          <p:cNvSpPr txBox="1"/>
          <p:nvPr/>
        </p:nvSpPr>
        <p:spPr>
          <a:xfrm>
            <a:off x="7834686" y="8522002"/>
            <a:ext cx="1089704" cy="338683"/>
          </a:xfrm>
          <a:prstGeom prst="rect">
            <a:avLst/>
          </a:prstGeom>
        </p:spPr>
        <p:txBody>
          <a:bodyPr lIns="0" tIns="0" rIns="0" bIns="0" rtlCol="0" anchor="t">
            <a:spAutoFit/>
          </a:bodyPr>
          <a:lstStyle/>
          <a:p>
            <a:pPr algn="ctr">
              <a:lnSpc>
                <a:spcPts val="1282"/>
              </a:lnSpc>
            </a:pPr>
            <a:r>
              <a:rPr lang="en-US" sz="916">
                <a:solidFill>
                  <a:srgbClr val="342D47"/>
                </a:solidFill>
                <a:latin typeface="Agrandir"/>
                <a:ea typeface="Agrandir"/>
                <a:cs typeface="Agrandir"/>
                <a:sym typeface="Agrandir"/>
              </a:rPr>
              <a:t>Number of Clients</a:t>
            </a:r>
          </a:p>
          <a:p>
            <a:pPr algn="ctr">
              <a:lnSpc>
                <a:spcPts val="1282"/>
              </a:lnSpc>
            </a:pPr>
            <a:r>
              <a:rPr lang="en-US" sz="916">
                <a:solidFill>
                  <a:srgbClr val="342D47"/>
                </a:solidFill>
                <a:latin typeface="Agrandir"/>
                <a:ea typeface="Agrandir"/>
                <a:cs typeface="Agrandir"/>
                <a:sym typeface="Agrandir"/>
              </a:rPr>
              <a:t>per Quarter</a:t>
            </a:r>
          </a:p>
        </p:txBody>
      </p:sp>
      <p:sp>
        <p:nvSpPr>
          <p:cNvPr id="18" name="TextBox 18"/>
          <p:cNvSpPr txBox="1"/>
          <p:nvPr/>
        </p:nvSpPr>
        <p:spPr>
          <a:xfrm>
            <a:off x="9299157" y="8455898"/>
            <a:ext cx="2731831" cy="448996"/>
          </a:xfrm>
          <a:prstGeom prst="rect">
            <a:avLst/>
          </a:prstGeom>
        </p:spPr>
        <p:txBody>
          <a:bodyPr lIns="0" tIns="0" rIns="0" bIns="0" rtlCol="0" anchor="t">
            <a:spAutoFit/>
          </a:bodyPr>
          <a:lstStyle/>
          <a:p>
            <a:pPr algn="l">
              <a:lnSpc>
                <a:spcPts val="3602"/>
              </a:lnSpc>
            </a:pPr>
            <a:r>
              <a:rPr lang="en-US" sz="2572">
                <a:solidFill>
                  <a:srgbClr val="342D47"/>
                </a:solidFill>
                <a:latin typeface="Staatliches"/>
                <a:ea typeface="Staatliches"/>
                <a:cs typeface="Staatliches"/>
                <a:sym typeface="Staatliches"/>
              </a:rPr>
              <a:t>112 - 167 Clients</a:t>
            </a:r>
          </a:p>
        </p:txBody>
      </p:sp>
      <p:sp>
        <p:nvSpPr>
          <p:cNvPr id="19" name="TextBox 19"/>
          <p:cNvSpPr txBox="1"/>
          <p:nvPr/>
        </p:nvSpPr>
        <p:spPr>
          <a:xfrm>
            <a:off x="1006154" y="3720541"/>
            <a:ext cx="5593966" cy="2132527"/>
          </a:xfrm>
          <a:prstGeom prst="rect">
            <a:avLst/>
          </a:prstGeom>
        </p:spPr>
        <p:txBody>
          <a:bodyPr lIns="0" tIns="0" rIns="0" bIns="0" rtlCol="0" anchor="t">
            <a:spAutoFit/>
          </a:bodyPr>
          <a:lstStyle/>
          <a:p>
            <a:pPr algn="l">
              <a:lnSpc>
                <a:spcPts val="8069"/>
              </a:lnSpc>
            </a:pPr>
            <a:r>
              <a:rPr lang="en-US" sz="9383" spc="-516">
                <a:solidFill>
                  <a:srgbClr val="342D47"/>
                </a:solidFill>
                <a:latin typeface="Staatliches"/>
                <a:ea typeface="Staatliches"/>
                <a:cs typeface="Staatliches"/>
                <a:sym typeface="Staatliches"/>
              </a:rPr>
              <a:t>LOREM</a:t>
            </a:r>
          </a:p>
          <a:p>
            <a:pPr algn="l">
              <a:lnSpc>
                <a:spcPts val="8069"/>
              </a:lnSpc>
            </a:pPr>
            <a:r>
              <a:rPr lang="en-US" sz="9383" spc="-516">
                <a:solidFill>
                  <a:srgbClr val="342D47"/>
                </a:solidFill>
                <a:latin typeface="Staatliches"/>
                <a:ea typeface="Staatliches"/>
                <a:cs typeface="Staatliches"/>
                <a:sym typeface="Staatliches"/>
              </a:rPr>
              <a:t>IPSUM</a:t>
            </a:r>
          </a:p>
        </p:txBody>
      </p:sp>
      <p:sp>
        <p:nvSpPr>
          <p:cNvPr id="20" name="TextBox 20"/>
          <p:cNvSpPr txBox="1"/>
          <p:nvPr/>
        </p:nvSpPr>
        <p:spPr>
          <a:xfrm>
            <a:off x="1006154" y="7469516"/>
            <a:ext cx="5129390" cy="1788784"/>
          </a:xfrm>
          <a:prstGeom prst="rect">
            <a:avLst/>
          </a:prstGeom>
        </p:spPr>
        <p:txBody>
          <a:bodyPr lIns="0" tIns="0" rIns="0" bIns="0" rtlCol="0" anchor="t">
            <a:spAutoFit/>
          </a:bodyPr>
          <a:lstStyle/>
          <a:p>
            <a:pPr algn="l">
              <a:lnSpc>
                <a:spcPts val="2309"/>
              </a:lnSpc>
            </a:pPr>
            <a:r>
              <a:rPr lang="en-US" sz="2099">
                <a:solidFill>
                  <a:srgbClr val="342D47"/>
                </a:solidFill>
                <a:latin typeface="Agrandir"/>
                <a:ea typeface="Agrandir"/>
                <a:cs typeface="Agrandir"/>
                <a:sym typeface="Agrandir"/>
              </a:rPr>
              <a:t>Lorem ipsum dolor sit amet, consectetur adipiscing elit, sed do eiusmod tempor incididunt ut labore et dolore magna aliqua. Ut enim ad minim veniam, quis nostrud exercitation ullamco laboris nisi ut aliquip ex ea commodo consequat.</a:t>
            </a:r>
          </a:p>
        </p:txBody>
      </p:sp>
      <p:sp>
        <p:nvSpPr>
          <p:cNvPr id="21" name="Freeform 21"/>
          <p:cNvSpPr/>
          <p:nvPr/>
        </p:nvSpPr>
        <p:spPr>
          <a:xfrm>
            <a:off x="1028700" y="1028700"/>
            <a:ext cx="2030733" cy="732418"/>
          </a:xfrm>
          <a:custGeom>
            <a:avLst/>
            <a:gdLst/>
            <a:ahLst/>
            <a:cxnLst/>
            <a:rect l="l" t="t" r="r" b="b"/>
            <a:pathLst>
              <a:path w="2030733" h="732418">
                <a:moveTo>
                  <a:pt x="0" y="0"/>
                </a:moveTo>
                <a:lnTo>
                  <a:pt x="2030733" y="0"/>
                </a:lnTo>
                <a:lnTo>
                  <a:pt x="2030733" y="732418"/>
                </a:lnTo>
                <a:lnTo>
                  <a:pt x="0" y="73241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23" name="Picture 22">
            <a:extLst>
              <a:ext uri="{FF2B5EF4-FFF2-40B4-BE49-F238E27FC236}">
                <a16:creationId xmlns:a16="http://schemas.microsoft.com/office/drawing/2014/main" id="{1CFA2EB5-8DBE-431F-5616-276C0E6C6109}"/>
              </a:ext>
            </a:extLst>
          </p:cNvPr>
          <p:cNvPicPr>
            <a:picLocks noChangeAspect="1"/>
          </p:cNvPicPr>
          <p:nvPr/>
        </p:nvPicPr>
        <p:blipFill>
          <a:blip r:embed="rId4"/>
          <a:stretch>
            <a:fillRect/>
          </a:stretch>
        </p:blipFill>
        <p:spPr>
          <a:xfrm>
            <a:off x="0" y="0"/>
            <a:ext cx="18242178" cy="102612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7F8"/>
        </a:solidFill>
        <a:effectLst/>
      </p:bgPr>
    </p:bg>
    <p:spTree>
      <p:nvGrpSpPr>
        <p:cNvPr id="1" name=""/>
        <p:cNvGrpSpPr/>
        <p:nvPr/>
      </p:nvGrpSpPr>
      <p:grpSpPr>
        <a:xfrm>
          <a:off x="0" y="0"/>
          <a:ext cx="0" cy="0"/>
          <a:chOff x="0" y="0"/>
          <a:chExt cx="0" cy="0"/>
        </a:xfrm>
      </p:grpSpPr>
      <p:sp>
        <p:nvSpPr>
          <p:cNvPr id="2" name="TextBox 2"/>
          <p:cNvSpPr txBox="1"/>
          <p:nvPr/>
        </p:nvSpPr>
        <p:spPr>
          <a:xfrm>
            <a:off x="2329258" y="3565675"/>
            <a:ext cx="13629483" cy="3769945"/>
          </a:xfrm>
          <a:prstGeom prst="rect">
            <a:avLst/>
          </a:prstGeom>
        </p:spPr>
        <p:txBody>
          <a:bodyPr lIns="0" tIns="0" rIns="0" bIns="0" rtlCol="0" anchor="t">
            <a:spAutoFit/>
          </a:bodyPr>
          <a:lstStyle/>
          <a:p>
            <a:pPr algn="ctr">
              <a:lnSpc>
                <a:spcPts val="27089"/>
              </a:lnSpc>
            </a:pPr>
            <a:r>
              <a:rPr lang="en-US" sz="31499" spc="-1732">
                <a:solidFill>
                  <a:srgbClr val="96B7C8"/>
                </a:solidFill>
                <a:latin typeface="Staatliches"/>
                <a:ea typeface="Staatliches"/>
                <a:cs typeface="Staatliches"/>
                <a:sym typeface="Staatliches"/>
              </a:rPr>
              <a:t>THANK YOU</a:t>
            </a:r>
          </a:p>
        </p:txBody>
      </p:sp>
      <p:sp>
        <p:nvSpPr>
          <p:cNvPr id="3" name="TextBox 3"/>
          <p:cNvSpPr txBox="1"/>
          <p:nvPr/>
        </p:nvSpPr>
        <p:spPr>
          <a:xfrm>
            <a:off x="3383386" y="5663674"/>
            <a:ext cx="11521228" cy="1661815"/>
          </a:xfrm>
          <a:prstGeom prst="rect">
            <a:avLst/>
          </a:prstGeom>
        </p:spPr>
        <p:txBody>
          <a:bodyPr lIns="0" tIns="0" rIns="0" bIns="0" rtlCol="0" anchor="t">
            <a:spAutoFit/>
          </a:bodyPr>
          <a:lstStyle/>
          <a:p>
            <a:pPr algn="ctr">
              <a:lnSpc>
                <a:spcPts val="11948"/>
              </a:lnSpc>
            </a:pPr>
            <a:r>
              <a:rPr lang="en-US" sz="13893" spc="-764">
                <a:solidFill>
                  <a:srgbClr val="342D47"/>
                </a:solidFill>
                <a:latin typeface="Staatliches"/>
                <a:ea typeface="Staatliches"/>
                <a:cs typeface="Staatliches"/>
                <a:sym typeface="Staatliches"/>
              </a:rPr>
              <a:t>SO MUCH!</a:t>
            </a:r>
          </a:p>
        </p:txBody>
      </p:sp>
      <p:sp>
        <p:nvSpPr>
          <p:cNvPr id="4" name="TextBox 4"/>
          <p:cNvSpPr txBox="1"/>
          <p:nvPr/>
        </p:nvSpPr>
        <p:spPr>
          <a:xfrm>
            <a:off x="13664985" y="8851139"/>
            <a:ext cx="3594315" cy="360045"/>
          </a:xfrm>
          <a:prstGeom prst="rect">
            <a:avLst/>
          </a:prstGeom>
        </p:spPr>
        <p:txBody>
          <a:bodyPr lIns="0" tIns="0" rIns="0" bIns="0" rtlCol="0" anchor="t">
            <a:spAutoFit/>
          </a:bodyPr>
          <a:lstStyle/>
          <a:p>
            <a:pPr algn="r">
              <a:lnSpc>
                <a:spcPts val="2310"/>
              </a:lnSpc>
            </a:pPr>
            <a:r>
              <a:rPr lang="en-US" sz="2100">
                <a:solidFill>
                  <a:srgbClr val="342D47"/>
                </a:solidFill>
                <a:latin typeface="Agrandir"/>
                <a:ea typeface="Agrandir"/>
                <a:cs typeface="Agrandir"/>
                <a:sym typeface="Agrandir"/>
              </a:rPr>
              <a:t>WWW.BETTERIMPACT.COM</a:t>
            </a:r>
          </a:p>
        </p:txBody>
      </p:sp>
      <p:sp>
        <p:nvSpPr>
          <p:cNvPr id="5" name="Freeform 5"/>
          <p:cNvSpPr/>
          <p:nvPr/>
        </p:nvSpPr>
        <p:spPr>
          <a:xfrm>
            <a:off x="1028700" y="1028700"/>
            <a:ext cx="2030733" cy="732418"/>
          </a:xfrm>
          <a:custGeom>
            <a:avLst/>
            <a:gdLst/>
            <a:ahLst/>
            <a:cxnLst/>
            <a:rect l="l" t="t" r="r" b="b"/>
            <a:pathLst>
              <a:path w="2030733" h="732418">
                <a:moveTo>
                  <a:pt x="0" y="0"/>
                </a:moveTo>
                <a:lnTo>
                  <a:pt x="2030733" y="0"/>
                </a:lnTo>
                <a:lnTo>
                  <a:pt x="2030733" y="732418"/>
                </a:lnTo>
                <a:lnTo>
                  <a:pt x="0" y="7324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140</TotalTime>
  <Words>585</Words>
  <Application>Microsoft Macintosh PowerPoint</Application>
  <PresentationFormat>Custom</PresentationFormat>
  <Paragraphs>81</Paragraphs>
  <Slides>18</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Aptos</vt:lpstr>
      <vt:lpstr>Parkinsans SemiBold</vt:lpstr>
      <vt:lpstr>Agrandir</vt:lpstr>
      <vt:lpstr>DM Sans</vt:lpstr>
      <vt:lpstr>Staatliches</vt:lpstr>
      <vt:lpstr>Agrandir Bold</vt:lpstr>
      <vt:lpstr>Candara</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and White Modern Pitch Deck Presentation</dc:title>
  <cp:lastModifiedBy>Houston Goodwin</cp:lastModifiedBy>
  <cp:revision>2</cp:revision>
  <dcterms:created xsi:type="dcterms:W3CDTF">2006-08-16T00:00:00Z</dcterms:created>
  <dcterms:modified xsi:type="dcterms:W3CDTF">2026-09-29T16:58:13Z</dcterms:modified>
  <dc:identifier>DAHEf0HBylA</dc:identifier>
</cp:coreProperties>
</file>