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
  </p:notesMasterIdLst>
  <p:sldIdLst>
    <p:sldId id="256" r:id="rId2"/>
    <p:sldId id="257" r:id="rId3"/>
    <p:sldId id="258" r:id="rId4"/>
    <p:sldId id="260" r:id="rId5"/>
    <p:sldId id="261" r:id="rId6"/>
    <p:sldId id="262" r:id="rId7"/>
  </p:sldIdLst>
  <p:sldSz cx="12192000" cy="6858000"/>
  <p:notesSz cx="6858000" cy="12192000"/>
  <p:embeddedFontLst>
    <p:embeddedFont>
      <p:font typeface="Nunito" pitchFamily="2" charset="0"/>
      <p:regular r:id="rId9"/>
      <p:bold r:id="rId10"/>
      <p:italic r:id="rId11"/>
      <p:boldItalic r:id="rId1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7"/>
    <p:restoredTop sz="94610"/>
  </p:normalViewPr>
  <p:slideViewPr>
    <p:cSldViewPr snapToGrid="0" snapToObjects="1">
      <p:cViewPr varScale="1">
        <p:scale>
          <a:sx n="226" d="100"/>
          <a:sy n="226" d="100"/>
        </p:scale>
        <p:origin x="5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816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ADDIE (about 60 seconds). Welcome everyone in by name as they arrive in the chat; ask them to drop where they're joining from and what kind of organization they lead volunteers for. Intros, about 45 seconds each: Addie first, then "Julian, over to you." Julian introduces himself and hands back. Housekeeping in three beats: the chat is open the whole time and Addie is watching it; the recording goes to every registrant; live attendees earn a certificate toward PDUs. Plant the open loop: "Stick with us to the end, because we have something for today's attendees that isn't available anywhere else." Don't reveal the offer yet. Drop the booking link in the chat once now.</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ADDIE (about 45 seconds). Set the frame for the whole series. "Here's what this two-part series is about. First, the volunteer-to-donor connection: why it's so often missed and how to bridge it. Second, why the return on investing in volunteer engagement is much bigger than the hours you track. And third, the part I think you'll like most: a live look at how leaders are actually doing this in Better Impact, day to day. Julian's going to show you that in a few minutes. Let's start with the first one, because the number surprises most people."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ADDIE (about 90 seconds). Open with a question before the reveal: "Gut check in the chat: what percentage of your volunteers do you think also give financially?" Let a few answers land, then point to 79%. "Nearly four out of five." Land the line: "When you build your volunteer pool, you build your donor pool." Then the proof, one breath each: organizations on Better Impact grow their volunteer base 6.2 times on average in their first two years; half of volunteers say they give more after volunteering, because they've seen the impact up close; and 69% of high-net-worth donors volunteer as a way to create impact, so your volunteer roster may already include your next major donor. Hand off: "Julian's going to take it from here." Use 79% consistently; don't mix in 80% or 85%.</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JULIAN (about 30 seconds), continuing from slide 4. "So if volunteers are the pipeline, it gets built in two moments. The first yes, which is recruitment. And every yes after, which is engagement. Rather than talk about it, let me show you what that looks like day to day." Then share screen on the public opportunity page. Addie keeps the booking link pinned in the chat during the demo.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JULIAN: the big finale (about 90 seconds). Stop sharing the product, bring this slide up, and pause for a beat before speaking. "Addie promised something at the top, so here it is. Everyone who books a demo through this link gets two months free. Publicly, the Giving Tuesday offer is one month. This one is just for the people in this room." Then the live-scan move: "Do me a favor right now: grab your phone, open the camera, and point it at the screen. I'll wait." Actually wait 5 to 7 seconds in silence. "If you're on your phone already, the link is in the chat." Then the deadline, calmly: "It runs through November 30, so you're locked in before Giving Tuesday." Hand to Addie for the close.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ADDIE: the close (2 to 3 minutes). Keep this slide up until the very end so the QR stays on screen. Walk the three steps in one breath each: scan and book, share your program, get your plan. Read two or three names from the chat who've booked or asked a question: "I see a few of you already booked, thank you." Restate the offer and deadline once: "Two months free, through this link, through November 30." Remind them the recording goes to every registrant, and the offer applies to all registrants, so they can forward it to their director or development lead. Tease Part 2 on December 8. Final line: "Thank you for everything you do for your volunteers. We'll see you in December." Drop the link in the chat one last time before ending.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18333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2174280"/>
            <a:ext cx="9525000" cy="1005780"/>
          </a:xfrm>
          <a:prstGeom prst="rect">
            <a:avLst/>
          </a:prstGeom>
          <a:noFill/>
          <a:ln/>
        </p:spPr>
        <p:txBody>
          <a:bodyPr wrap="square" lIns="0" tIns="0" rIns="0" bIns="0" rtlCol="0" anchor="t"/>
          <a:lstStyle>
            <a:lvl1pPr marL="0" indent="0" algn="l">
              <a:lnSpc>
                <a:spcPct val="115000"/>
              </a:lnSpc>
              <a:buNone/>
              <a:defRPr lang="en-US" sz="3600" dirty="0">
                <a:solidFill>
                  <a:srgbClr val="FFF9F0"/>
                </a:solidFill>
                <a:latin typeface="Parkinsans" pitchFamily="34" charset="0"/>
                <a:ea typeface="Parkinsans" pitchFamily="34" charset="-122"/>
                <a:cs typeface="Parkinsans" pitchFamily="34" charset="-120"/>
              </a:defRPr>
            </a:lvl1pPr>
          </a:lstStyle>
          <a:p>
            <a:pPr marL="0" indent="0" algn="l">
              <a:lnSpc>
                <a:spcPct val="115000"/>
              </a:lnSpc>
              <a:buNone/>
            </a:pPr>
            <a:endParaRPr lang="en-US" sz="3600" dirty="0">
              <a:latin typeface="Parkinsans" charset="0"/>
              <a:ea typeface="Parkinsans" charset="0"/>
              <a:cs typeface="Parkinsans" charset="0"/>
            </a:endParaRPr>
          </a:p>
        </p:txBody>
      </p:sp>
      <p:sp>
        <p:nvSpPr>
          <p:cNvPr id="3" name="Text Placeholder 2"/>
          <p:cNvSpPr>
            <a:spLocks noGrp="1"/>
          </p:cNvSpPr>
          <p:nvPr>
            <p:ph type="body" idx="101"/>
          </p:nvPr>
        </p:nvSpPr>
        <p:spPr>
          <a:xfrm>
            <a:off x="812800" y="3484860"/>
            <a:ext cx="10566400" cy="2560340"/>
          </a:xfrm>
          <a:prstGeom prst="rect">
            <a:avLst/>
          </a:prstGeom>
          <a:noFill/>
          <a:ln/>
        </p:spPr>
        <p:txBody>
          <a:bodyPr wrap="square" lIns="0" tIns="0" rIns="0" bIns="0" rtlCol="0" anchor="t"/>
          <a:lstStyle>
            <a:lvl1pPr marL="0" indent="0" algn="l">
              <a:lnSpc>
                <a:spcPct val="140000"/>
              </a:lnSpc>
              <a:buNone/>
              <a:defRPr lang="en-US" sz="1600" dirty="0">
                <a:solidFill>
                  <a:srgbClr val="FFF9F0"/>
                </a:solidFill>
                <a:latin typeface="Nunito" pitchFamily="34" charset="0"/>
                <a:ea typeface="Nunito" pitchFamily="34" charset="-122"/>
                <a:cs typeface="Nunito" pitchFamily="34" charset="-120"/>
              </a:defRPr>
            </a:lvl1pPr>
          </a:lstStyle>
          <a:p>
            <a:pPr marL="0" indent="0" algn="l">
              <a:lnSpc>
                <a:spcPct val="140000"/>
              </a:lnSpc>
              <a:buNone/>
            </a:pPr>
            <a:endParaRPr lang="en-US" sz="1600" dirty="0">
              <a:latin typeface="Nunito" charset="0"/>
              <a:ea typeface="Nunito" charset="0"/>
              <a:cs typeface="Nunito"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333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2174280"/>
            <a:ext cx="9525000" cy="1005780"/>
          </a:xfrm>
          <a:prstGeom prst="rect">
            <a:avLst/>
          </a:prstGeom>
          <a:noFill/>
          <a:ln/>
        </p:spPr>
        <p:txBody>
          <a:bodyPr wrap="square" lIns="0" tIns="0" rIns="0" bIns="0" rtlCol="0" anchor="t"/>
          <a:lstStyle>
            <a:lvl1pPr marL="0" indent="0" algn="l">
              <a:lnSpc>
                <a:spcPct val="115000"/>
              </a:lnSpc>
              <a:buNone/>
              <a:defRPr lang="en-US" sz="3600" dirty="0">
                <a:solidFill>
                  <a:srgbClr val="FFF9F0"/>
                </a:solidFill>
                <a:latin typeface="Parkinsans" pitchFamily="34" charset="0"/>
                <a:ea typeface="Parkinsans" pitchFamily="34" charset="-122"/>
                <a:cs typeface="Parkinsans" pitchFamily="34" charset="-120"/>
              </a:defRPr>
            </a:lvl1pPr>
          </a:lstStyle>
          <a:p>
            <a:pPr marL="0" indent="0" algn="l">
              <a:lnSpc>
                <a:spcPct val="115000"/>
              </a:lnSpc>
              <a:buNone/>
            </a:pPr>
            <a:endParaRPr lang="en-US" sz="3600" dirty="0">
              <a:latin typeface="Parkinsans" charset="0"/>
              <a:ea typeface="Parkinsans" charset="0"/>
              <a:cs typeface="Parkinsans" charset="0"/>
            </a:endParaRPr>
          </a:p>
        </p:txBody>
      </p:sp>
      <p:sp>
        <p:nvSpPr>
          <p:cNvPr id="3" name="Text Placeholder 2"/>
          <p:cNvSpPr>
            <a:spLocks noGrp="1"/>
          </p:cNvSpPr>
          <p:nvPr>
            <p:ph type="body" idx="101"/>
          </p:nvPr>
        </p:nvSpPr>
        <p:spPr>
          <a:xfrm>
            <a:off x="812800" y="3484860"/>
            <a:ext cx="10566400" cy="2560340"/>
          </a:xfrm>
          <a:prstGeom prst="rect">
            <a:avLst/>
          </a:prstGeom>
          <a:noFill/>
          <a:ln/>
        </p:spPr>
        <p:txBody>
          <a:bodyPr wrap="square" lIns="0" tIns="0" rIns="0" bIns="0" rtlCol="0" anchor="t"/>
          <a:lstStyle>
            <a:lvl1pPr marL="0" indent="0" algn="l">
              <a:lnSpc>
                <a:spcPct val="140000"/>
              </a:lnSpc>
              <a:buNone/>
              <a:defRPr lang="en-US" sz="1600" dirty="0">
                <a:solidFill>
                  <a:srgbClr val="FFF9F0"/>
                </a:solidFill>
                <a:latin typeface="Nunito" pitchFamily="34" charset="0"/>
                <a:ea typeface="Nunito" pitchFamily="34" charset="-122"/>
                <a:cs typeface="Nunito" pitchFamily="34" charset="-120"/>
              </a:defRPr>
            </a:lvl1pPr>
          </a:lstStyle>
          <a:p>
            <a:pPr marL="0" indent="0" algn="l">
              <a:lnSpc>
                <a:spcPct val="140000"/>
              </a:lnSpc>
              <a:buNone/>
            </a:pPr>
            <a:endParaRPr lang="en-US" sz="1600" dirty="0">
              <a:latin typeface="Nunito" charset="0"/>
              <a:ea typeface="Nunito" charset="0"/>
              <a:cs typeface="Nunito"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83331"/>
        </a:solidFill>
        <a:effectLst/>
      </p:bgPr>
    </p:bg>
    <p:spTree>
      <p:nvGrpSpPr>
        <p:cNvPr id="1" name=""/>
        <p:cNvGrpSpPr/>
        <p:nvPr/>
      </p:nvGrpSpPr>
      <p:grpSpPr>
        <a:xfrm>
          <a:off x="0" y="0"/>
          <a:ext cx="0" cy="0"/>
          <a:chOff x="0" y="0"/>
          <a:chExt cx="0" cy="0"/>
        </a:xfrm>
      </p:grpSpPr>
      <p:pic>
        <p:nvPicPr>
          <p:cNvPr id="2" name="Image 0" descr="Better Impact ribbon motif"/>
          <p:cNvPicPr>
            <a:picLocks noChangeAspect="1"/>
          </p:cNvPicPr>
          <p:nvPr/>
        </p:nvPicPr>
        <p:blipFill>
          <a:blip r:embed="rId3"/>
          <a:srcRect t="-77" b="-77"/>
          <a:stretch/>
        </p:blipFill>
        <p:spPr>
          <a:xfrm>
            <a:off x="8191500" y="0"/>
            <a:ext cx="4127500" cy="7620000"/>
          </a:xfrm>
          <a:prstGeom prst="rect">
            <a:avLst/>
          </a:prstGeom>
        </p:spPr>
      </p:pic>
      <p:pic>
        <p:nvPicPr>
          <p:cNvPr id="3" name="Image 1" descr="Better Impact"/>
          <p:cNvPicPr>
            <a:picLocks noChangeAspect="1"/>
          </p:cNvPicPr>
          <p:nvPr/>
        </p:nvPicPr>
        <p:blipFill>
          <a:blip r:embed="rId4"/>
          <a:srcRect t="-348" b="-348"/>
          <a:stretch/>
        </p:blipFill>
        <p:spPr>
          <a:xfrm>
            <a:off x="812800" y="609600"/>
            <a:ext cx="2095500" cy="762000"/>
          </a:xfrm>
          <a:prstGeom prst="rect">
            <a:avLst/>
          </a:prstGeom>
        </p:spPr>
      </p:pic>
      <p:sp>
        <p:nvSpPr>
          <p:cNvPr id="4" name="Text 0"/>
          <p:cNvSpPr/>
          <p:nvPr/>
        </p:nvSpPr>
        <p:spPr>
          <a:xfrm>
            <a:off x="812800" y="1793329"/>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FBA10"/>
                </a:solidFill>
                <a:latin typeface="Nunito" pitchFamily="34" charset="0"/>
                <a:ea typeface="Nunito" pitchFamily="34" charset="-122"/>
                <a:cs typeface="Nunito" pitchFamily="34" charset="-120"/>
              </a:rPr>
              <a:t>LIVE DEMINAR · PART 1 OF 2</a:t>
            </a:r>
            <a:endParaRPr lang="en-US" sz="1400" dirty="0">
              <a:latin typeface="Nunito" charset="0"/>
              <a:ea typeface="Nunito" charset="0"/>
              <a:cs typeface="Nunito" charset="0"/>
            </a:endParaRPr>
          </a:p>
        </p:txBody>
      </p:sp>
      <p:sp>
        <p:nvSpPr>
          <p:cNvPr id="5" name="Text 1"/>
          <p:cNvSpPr>
            <a:spLocks noGrp="1"/>
          </p:cNvSpPr>
          <p:nvPr>
            <p:ph type="title"/>
          </p:nvPr>
        </p:nvSpPr>
        <p:spPr>
          <a:xfrm>
            <a:off x="812800" y="2296220"/>
            <a:ext cx="7521575" cy="16256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FF9F0"/>
                </a:solidFill>
                <a:latin typeface="Parkinsans" pitchFamily="34" charset="0"/>
                <a:ea typeface="Parkinsans" pitchFamily="34" charset="-122"/>
                <a:cs typeface="Parkinsans" pitchFamily="34" charset="-120"/>
              </a:rPr>
              <a:t>Volunteer Strategy 2027:</a:t>
            </a:r>
            <a:endParaRPr lang="en-US" sz="6000" dirty="0">
              <a:latin typeface="Parkinsans" charset="0"/>
              <a:ea typeface="Parkinsans" charset="0"/>
              <a:cs typeface="Parkinsans" charset="0"/>
            </a:endParaRPr>
          </a:p>
        </p:txBody>
      </p:sp>
      <p:sp>
        <p:nvSpPr>
          <p:cNvPr id="6" name="Text 2"/>
          <p:cNvSpPr/>
          <p:nvPr/>
        </p:nvSpPr>
        <p:spPr>
          <a:xfrm>
            <a:off x="812800" y="4150420"/>
            <a:ext cx="7194550" cy="751780"/>
          </a:xfrm>
          <a:prstGeom prst="rect">
            <a:avLst/>
          </a:prstGeom>
          <a:noFill/>
          <a:ln/>
        </p:spPr>
        <p:txBody>
          <a:bodyPr wrap="square" lIns="0" tIns="0" rIns="0" bIns="0" rtlCol="0" anchor="t">
            <a:normAutofit/>
          </a:bodyPr>
          <a:lstStyle/>
          <a:p>
            <a:pPr marL="0" indent="0" algn="l">
              <a:lnSpc>
                <a:spcPts val="2860"/>
              </a:lnSpc>
              <a:buNone/>
            </a:pPr>
            <a:r>
              <a:rPr lang="en-US" sz="2200" dirty="0">
                <a:solidFill>
                  <a:srgbClr val="C9EEF2"/>
                </a:solidFill>
                <a:latin typeface="Nunito" pitchFamily="34" charset="0"/>
                <a:ea typeface="Nunito" pitchFamily="34" charset="-122"/>
                <a:cs typeface="Nunito" pitchFamily="34" charset="-120"/>
              </a:rPr>
              <a:t>How Leaders are Connecting Volunteerism to Their Organization’s Mission by Using Better Impact</a:t>
            </a:r>
            <a:endParaRPr lang="en-US" sz="2200" dirty="0">
              <a:latin typeface="Nunito" charset="0"/>
              <a:ea typeface="Nunito" charset="0"/>
              <a:cs typeface="Nunito" charset="0"/>
            </a:endParaRPr>
          </a:p>
        </p:txBody>
      </p:sp>
      <p:pic>
        <p:nvPicPr>
          <p:cNvPr id="7" name="Image 2" descr="Addie Whetro"/>
          <p:cNvPicPr>
            <a:picLocks noChangeAspect="1"/>
          </p:cNvPicPr>
          <p:nvPr/>
        </p:nvPicPr>
        <p:blipFill>
          <a:blip r:embed="rId5"/>
          <a:srcRect/>
          <a:stretch/>
        </p:blipFill>
        <p:spPr>
          <a:xfrm>
            <a:off x="838200" y="5156200"/>
            <a:ext cx="660400" cy="660400"/>
          </a:xfrm>
          <a:prstGeom prst="ellipse">
            <a:avLst/>
          </a:prstGeom>
        </p:spPr>
      </p:pic>
      <p:sp>
        <p:nvSpPr>
          <p:cNvPr id="8" name="Shape 3"/>
          <p:cNvSpPr/>
          <p:nvPr/>
        </p:nvSpPr>
        <p:spPr>
          <a:xfrm>
            <a:off x="825500" y="5143500"/>
            <a:ext cx="685800" cy="685800"/>
          </a:xfrm>
          <a:prstGeom prst="ellipse">
            <a:avLst/>
          </a:prstGeom>
          <a:noFill/>
          <a:ln w="25400">
            <a:solidFill>
              <a:srgbClr val="C9EEF2"/>
            </a:solidFill>
            <a:prstDash val="solid"/>
          </a:ln>
        </p:spPr>
        <p:txBody>
          <a:bodyPr/>
          <a:lstStyle/>
          <a:p>
            <a:endParaRPr lang="en-US"/>
          </a:p>
        </p:txBody>
      </p:sp>
      <p:sp>
        <p:nvSpPr>
          <p:cNvPr id="9" name="Text 4"/>
          <p:cNvSpPr/>
          <p:nvPr/>
        </p:nvSpPr>
        <p:spPr>
          <a:xfrm>
            <a:off x="1676400" y="5224810"/>
            <a:ext cx="2095106"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9F0"/>
                </a:solidFill>
                <a:latin typeface="Nunito" pitchFamily="34" charset="0"/>
                <a:ea typeface="Nunito" pitchFamily="34" charset="-122"/>
                <a:cs typeface="Nunito" pitchFamily="34" charset="-120"/>
              </a:rPr>
              <a:t>Addie Whetro</a:t>
            </a:r>
            <a:endParaRPr lang="en-US" sz="1600" dirty="0">
              <a:latin typeface="Nunito" charset="0"/>
              <a:ea typeface="Nunito" charset="0"/>
              <a:cs typeface="Nunito" charset="0"/>
            </a:endParaRPr>
          </a:p>
        </p:txBody>
      </p:sp>
      <p:sp>
        <p:nvSpPr>
          <p:cNvPr id="10" name="Text 5"/>
          <p:cNvSpPr/>
          <p:nvPr/>
        </p:nvSpPr>
        <p:spPr>
          <a:xfrm>
            <a:off x="1676400" y="5534670"/>
            <a:ext cx="244048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4C6"/>
                </a:solidFill>
                <a:latin typeface="Nunito" pitchFamily="34" charset="0"/>
                <a:ea typeface="Nunito" pitchFamily="34" charset="-122"/>
                <a:cs typeface="Nunito" pitchFamily="34" charset="-120"/>
              </a:rPr>
              <a:t>Volunteer Tech Advisors Lead</a:t>
            </a:r>
            <a:endParaRPr lang="en-US" sz="1200" dirty="0">
              <a:latin typeface="Nunito" charset="0"/>
              <a:ea typeface="Nunito" charset="0"/>
              <a:cs typeface="Nunito" charset="0"/>
            </a:endParaRPr>
          </a:p>
        </p:txBody>
      </p:sp>
      <p:pic>
        <p:nvPicPr>
          <p:cNvPr id="11" name="Image 3" descr="Julian Eiers"/>
          <p:cNvPicPr>
            <a:picLocks noChangeAspect="1"/>
          </p:cNvPicPr>
          <p:nvPr/>
        </p:nvPicPr>
        <p:blipFill>
          <a:blip r:embed="rId6"/>
          <a:srcRect/>
          <a:stretch/>
        </p:blipFill>
        <p:spPr>
          <a:xfrm>
            <a:off x="4142284" y="5156200"/>
            <a:ext cx="660400" cy="660400"/>
          </a:xfrm>
          <a:prstGeom prst="ellipse">
            <a:avLst/>
          </a:prstGeom>
        </p:spPr>
      </p:pic>
      <p:sp>
        <p:nvSpPr>
          <p:cNvPr id="12" name="Shape 6"/>
          <p:cNvSpPr/>
          <p:nvPr/>
        </p:nvSpPr>
        <p:spPr>
          <a:xfrm>
            <a:off x="4129584" y="5143500"/>
            <a:ext cx="685800" cy="685800"/>
          </a:xfrm>
          <a:prstGeom prst="ellipse">
            <a:avLst/>
          </a:prstGeom>
          <a:noFill/>
          <a:ln w="25400">
            <a:solidFill>
              <a:srgbClr val="FFBA10"/>
            </a:solidFill>
            <a:prstDash val="solid"/>
          </a:ln>
        </p:spPr>
        <p:txBody>
          <a:bodyPr/>
          <a:lstStyle/>
          <a:p>
            <a:endParaRPr lang="en-US"/>
          </a:p>
        </p:txBody>
      </p:sp>
      <p:sp>
        <p:nvSpPr>
          <p:cNvPr id="13" name="Text 7"/>
          <p:cNvSpPr/>
          <p:nvPr/>
        </p:nvSpPr>
        <p:spPr>
          <a:xfrm>
            <a:off x="4980484" y="5224810"/>
            <a:ext cx="1777023"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9F0"/>
                </a:solidFill>
                <a:latin typeface="Nunito" pitchFamily="34" charset="0"/>
                <a:ea typeface="Nunito" pitchFamily="34" charset="-122"/>
                <a:cs typeface="Nunito" pitchFamily="34" charset="-120"/>
              </a:rPr>
              <a:t>Julian Eiers</a:t>
            </a:r>
            <a:endParaRPr lang="en-US" sz="1600" dirty="0">
              <a:latin typeface="Nunito" charset="0"/>
              <a:ea typeface="Nunito" charset="0"/>
              <a:cs typeface="Nunito" charset="0"/>
            </a:endParaRPr>
          </a:p>
        </p:txBody>
      </p:sp>
      <p:sp>
        <p:nvSpPr>
          <p:cNvPr id="14" name="Text 8"/>
          <p:cNvSpPr/>
          <p:nvPr/>
        </p:nvSpPr>
        <p:spPr>
          <a:xfrm>
            <a:off x="4980484" y="5534670"/>
            <a:ext cx="207031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4C6"/>
                </a:solidFill>
                <a:latin typeface="Nunito" pitchFamily="34" charset="0"/>
                <a:ea typeface="Nunito" pitchFamily="34" charset="-122"/>
                <a:cs typeface="Nunito" pitchFamily="34" charset="-120"/>
              </a:rPr>
              <a:t>Senior Account Executive</a:t>
            </a:r>
            <a:endParaRPr lang="en-US" sz="1200" dirty="0">
              <a:latin typeface="Nunito" charset="0"/>
              <a:ea typeface="Nunito" charset="0"/>
              <a:cs typeface="Nunito" charset="0"/>
            </a:endParaRPr>
          </a:p>
        </p:txBody>
      </p:sp>
      <p:sp>
        <p:nvSpPr>
          <p:cNvPr id="15" name="Text 9"/>
          <p:cNvSpPr/>
          <p:nvPr/>
        </p:nvSpPr>
        <p:spPr>
          <a:xfrm>
            <a:off x="812800" y="6238280"/>
            <a:ext cx="752157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4C6"/>
                </a:solidFill>
                <a:latin typeface="Nunito" pitchFamily="34" charset="0"/>
                <a:ea typeface="Nunito" pitchFamily="34" charset="-122"/>
                <a:cs typeface="Nunito" pitchFamily="34" charset="-120"/>
              </a:rPr>
              <a:t>November 4, 2026 · Questions welcome in the chat · Stay to the end for an attendee-only offer</a:t>
            </a:r>
            <a:endParaRPr lang="en-US" sz="1200" dirty="0">
              <a:latin typeface="Nunito" charset="0"/>
              <a:ea typeface="Nunito" charset="0"/>
              <a:cs typeface="Nunito"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9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2F6B75"/>
                </a:solidFill>
                <a:latin typeface="Nunito" pitchFamily="34" charset="0"/>
                <a:ea typeface="Nunito" pitchFamily="34" charset="-122"/>
                <a:cs typeface="Nunito" pitchFamily="34" charset="-120"/>
              </a:rPr>
              <a:t>ABOUT THIS SERIES</a:t>
            </a:r>
            <a:endParaRPr lang="en-US" sz="1400" dirty="0">
              <a:latin typeface="Nunito" charset="0"/>
              <a:ea typeface="Nunito" charset="0"/>
              <a:cs typeface="Nunito" charset="0"/>
            </a:endParaRPr>
          </a:p>
        </p:txBody>
      </p:sp>
      <p:sp>
        <p:nvSpPr>
          <p:cNvPr id="3" name="Text 1"/>
          <p:cNvSpPr>
            <a:spLocks noGrp="1"/>
          </p:cNvSpPr>
          <p:nvPr>
            <p:ph type="title"/>
          </p:nvPr>
        </p:nvSpPr>
        <p:spPr>
          <a:xfrm>
            <a:off x="812800" y="116329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83331"/>
                </a:solidFill>
                <a:latin typeface="Parkinsans" pitchFamily="34" charset="0"/>
                <a:ea typeface="Parkinsans" pitchFamily="34" charset="-122"/>
                <a:cs typeface="Parkinsans" pitchFamily="34" charset="-120"/>
              </a:rPr>
              <a:t>What we’ll cover together</a:t>
            </a:r>
            <a:endParaRPr lang="en-US" sz="3600" dirty="0">
              <a:latin typeface="Parkinsans" charset="0"/>
              <a:ea typeface="Parkinsans" charset="0"/>
              <a:cs typeface="Parkinsans" charset="0"/>
            </a:endParaRPr>
          </a:p>
        </p:txBody>
      </p:sp>
      <p:sp>
        <p:nvSpPr>
          <p:cNvPr id="4" name="Shape 2"/>
          <p:cNvSpPr/>
          <p:nvPr/>
        </p:nvSpPr>
        <p:spPr>
          <a:xfrm>
            <a:off x="815975" y="1974155"/>
            <a:ext cx="10560050" cy="920750"/>
          </a:xfrm>
          <a:prstGeom prst="roundRect">
            <a:avLst>
              <a:gd name="adj" fmla="val 16207"/>
            </a:avLst>
          </a:prstGeom>
          <a:solidFill>
            <a:srgbClr val="FFFFFF"/>
          </a:solidFill>
          <a:ln w="6350">
            <a:solidFill>
              <a:srgbClr val="E3DED3"/>
            </a:solidFill>
            <a:prstDash val="solid"/>
          </a:ln>
        </p:spPr>
        <p:txBody>
          <a:bodyPr/>
          <a:lstStyle/>
          <a:p>
            <a:endParaRPr lang="en-US"/>
          </a:p>
        </p:txBody>
      </p:sp>
      <p:sp>
        <p:nvSpPr>
          <p:cNvPr id="5" name="Text 3"/>
          <p:cNvSpPr/>
          <p:nvPr/>
        </p:nvSpPr>
        <p:spPr>
          <a:xfrm>
            <a:off x="1073150" y="2205930"/>
            <a:ext cx="457200" cy="457200"/>
          </a:xfrm>
          <a:prstGeom prst="roundRect">
            <a:avLst>
              <a:gd name="adj" fmla="val 50000"/>
            </a:avLst>
          </a:prstGeom>
          <a:solidFill>
            <a:srgbClr val="183331"/>
          </a:solidFill>
          <a:ln/>
        </p:spPr>
        <p:txBody>
          <a:bodyPr wrap="square" lIns="0" tIns="0" rIns="0" bIns="0" rtlCol="0" anchor="ctr">
            <a:normAutofit/>
          </a:bodyPr>
          <a:lstStyle/>
          <a:p>
            <a:pPr marL="0" indent="0" algn="ctr">
              <a:lnSpc>
                <a:spcPts val="2380"/>
              </a:lnSpc>
              <a:buNone/>
            </a:pPr>
            <a:r>
              <a:rPr lang="en-US" sz="1700" dirty="0">
                <a:solidFill>
                  <a:srgbClr val="FFBA10"/>
                </a:solidFill>
                <a:latin typeface="Parkinsans" pitchFamily="34" charset="0"/>
                <a:ea typeface="Parkinsans" pitchFamily="34" charset="-122"/>
                <a:cs typeface="Parkinsans" pitchFamily="34" charset="-120"/>
              </a:rPr>
              <a:t>1</a:t>
            </a:r>
            <a:endParaRPr lang="en-US" sz="1700" dirty="0">
              <a:latin typeface="Parkinsans" charset="0"/>
              <a:ea typeface="Parkinsans" charset="0"/>
              <a:cs typeface="Parkinsans" charset="0"/>
            </a:endParaRPr>
          </a:p>
        </p:txBody>
      </p:sp>
      <p:sp>
        <p:nvSpPr>
          <p:cNvPr id="6" name="Text 4"/>
          <p:cNvSpPr/>
          <p:nvPr/>
        </p:nvSpPr>
        <p:spPr>
          <a:xfrm>
            <a:off x="1758950" y="2285950"/>
            <a:ext cx="9640697" cy="322560"/>
          </a:xfrm>
          <a:prstGeom prst="rect">
            <a:avLst/>
          </a:prstGeom>
          <a:noFill/>
          <a:ln/>
        </p:spPr>
        <p:txBody>
          <a:bodyPr wrap="square" lIns="0" tIns="0" rIns="0" bIns="0" rtlCol="0" anchor="t">
            <a:normAutofit/>
          </a:bodyPr>
          <a:lstStyle/>
          <a:p>
            <a:pPr marL="0" indent="0" algn="l">
              <a:lnSpc>
                <a:spcPts val="2340"/>
              </a:lnSpc>
              <a:buNone/>
            </a:pPr>
            <a:r>
              <a:rPr lang="en-US" sz="1800" dirty="0">
                <a:solidFill>
                  <a:srgbClr val="183331"/>
                </a:solidFill>
                <a:latin typeface="Nunito" pitchFamily="34" charset="0"/>
                <a:ea typeface="Nunito" pitchFamily="34" charset="-122"/>
                <a:cs typeface="Nunito" pitchFamily="34" charset="-120"/>
              </a:rPr>
              <a:t>How the volunteer-to-donor connection is often missed, and how to bridge the gap</a:t>
            </a:r>
            <a:endParaRPr lang="en-US" sz="1800" dirty="0">
              <a:latin typeface="Nunito" charset="0"/>
              <a:ea typeface="Nunito" charset="0"/>
              <a:cs typeface="Nunito" charset="0"/>
            </a:endParaRPr>
          </a:p>
        </p:txBody>
      </p:sp>
      <p:sp>
        <p:nvSpPr>
          <p:cNvPr id="7" name="Shape 5"/>
          <p:cNvSpPr/>
          <p:nvPr/>
        </p:nvSpPr>
        <p:spPr>
          <a:xfrm>
            <a:off x="815975" y="3053655"/>
            <a:ext cx="10560050" cy="920750"/>
          </a:xfrm>
          <a:prstGeom prst="roundRect">
            <a:avLst>
              <a:gd name="adj" fmla="val 16207"/>
            </a:avLst>
          </a:prstGeom>
          <a:solidFill>
            <a:srgbClr val="FFFFFF"/>
          </a:solidFill>
          <a:ln w="6350">
            <a:solidFill>
              <a:srgbClr val="E3DED3"/>
            </a:solidFill>
            <a:prstDash val="solid"/>
          </a:ln>
        </p:spPr>
        <p:txBody>
          <a:bodyPr/>
          <a:lstStyle/>
          <a:p>
            <a:endParaRPr lang="en-US"/>
          </a:p>
        </p:txBody>
      </p:sp>
      <p:sp>
        <p:nvSpPr>
          <p:cNvPr id="8" name="Text 6"/>
          <p:cNvSpPr/>
          <p:nvPr/>
        </p:nvSpPr>
        <p:spPr>
          <a:xfrm>
            <a:off x="1073150" y="3285430"/>
            <a:ext cx="457200" cy="457200"/>
          </a:xfrm>
          <a:prstGeom prst="roundRect">
            <a:avLst>
              <a:gd name="adj" fmla="val 50000"/>
            </a:avLst>
          </a:prstGeom>
          <a:solidFill>
            <a:srgbClr val="183331"/>
          </a:solidFill>
          <a:ln/>
        </p:spPr>
        <p:txBody>
          <a:bodyPr wrap="square" lIns="0" tIns="0" rIns="0" bIns="0" rtlCol="0" anchor="ctr">
            <a:normAutofit/>
          </a:bodyPr>
          <a:lstStyle/>
          <a:p>
            <a:pPr marL="0" indent="0" algn="ctr">
              <a:lnSpc>
                <a:spcPts val="2380"/>
              </a:lnSpc>
              <a:buNone/>
            </a:pPr>
            <a:r>
              <a:rPr lang="en-US" sz="1700" dirty="0">
                <a:solidFill>
                  <a:srgbClr val="FFBA10"/>
                </a:solidFill>
                <a:latin typeface="Parkinsans" pitchFamily="34" charset="0"/>
                <a:ea typeface="Parkinsans" pitchFamily="34" charset="-122"/>
                <a:cs typeface="Parkinsans" pitchFamily="34" charset="-120"/>
              </a:rPr>
              <a:t>2</a:t>
            </a:r>
            <a:endParaRPr lang="en-US" sz="1700" dirty="0">
              <a:latin typeface="Parkinsans" charset="0"/>
              <a:ea typeface="Parkinsans" charset="0"/>
              <a:cs typeface="Parkinsans" charset="0"/>
            </a:endParaRPr>
          </a:p>
        </p:txBody>
      </p:sp>
      <p:sp>
        <p:nvSpPr>
          <p:cNvPr id="9" name="Text 7"/>
          <p:cNvSpPr/>
          <p:nvPr/>
        </p:nvSpPr>
        <p:spPr>
          <a:xfrm>
            <a:off x="1758950" y="3365450"/>
            <a:ext cx="9640697" cy="322560"/>
          </a:xfrm>
          <a:prstGeom prst="rect">
            <a:avLst/>
          </a:prstGeom>
          <a:noFill/>
          <a:ln/>
        </p:spPr>
        <p:txBody>
          <a:bodyPr wrap="square" lIns="0" tIns="0" rIns="0" bIns="0" rtlCol="0" anchor="t">
            <a:normAutofit/>
          </a:bodyPr>
          <a:lstStyle/>
          <a:p>
            <a:pPr marL="0" indent="0" algn="l">
              <a:lnSpc>
                <a:spcPts val="2340"/>
              </a:lnSpc>
              <a:buNone/>
            </a:pPr>
            <a:r>
              <a:rPr lang="en-US" sz="1800" dirty="0">
                <a:solidFill>
                  <a:srgbClr val="183331"/>
                </a:solidFill>
                <a:latin typeface="Nunito" pitchFamily="34" charset="0"/>
                <a:ea typeface="Nunito" pitchFamily="34" charset="-122"/>
                <a:cs typeface="Nunito" pitchFamily="34" charset="-120"/>
              </a:rPr>
              <a:t>Why the ROI on investing in Volunteer Engagement is more than just tracked hours</a:t>
            </a:r>
            <a:endParaRPr lang="en-US" sz="1800" dirty="0">
              <a:latin typeface="Nunito" charset="0"/>
              <a:ea typeface="Nunito" charset="0"/>
              <a:cs typeface="Nunito" charset="0"/>
            </a:endParaRPr>
          </a:p>
        </p:txBody>
      </p:sp>
      <p:sp>
        <p:nvSpPr>
          <p:cNvPr id="10" name="Shape 8"/>
          <p:cNvSpPr/>
          <p:nvPr/>
        </p:nvSpPr>
        <p:spPr>
          <a:xfrm>
            <a:off x="815975" y="4133155"/>
            <a:ext cx="10560050" cy="1057870"/>
          </a:xfrm>
          <a:prstGeom prst="roundRect">
            <a:avLst>
              <a:gd name="adj" fmla="val 14106"/>
            </a:avLst>
          </a:prstGeom>
          <a:solidFill>
            <a:srgbClr val="FFFFFF"/>
          </a:solidFill>
          <a:ln w="6350">
            <a:solidFill>
              <a:srgbClr val="E3DED3"/>
            </a:solidFill>
            <a:prstDash val="solid"/>
          </a:ln>
        </p:spPr>
        <p:txBody>
          <a:bodyPr/>
          <a:lstStyle/>
          <a:p>
            <a:endParaRPr lang="en-US"/>
          </a:p>
        </p:txBody>
      </p:sp>
      <p:sp>
        <p:nvSpPr>
          <p:cNvPr id="11" name="Text 9"/>
          <p:cNvSpPr/>
          <p:nvPr/>
        </p:nvSpPr>
        <p:spPr>
          <a:xfrm>
            <a:off x="1073150" y="4433491"/>
            <a:ext cx="457200" cy="457200"/>
          </a:xfrm>
          <a:prstGeom prst="roundRect">
            <a:avLst>
              <a:gd name="adj" fmla="val 50000"/>
            </a:avLst>
          </a:prstGeom>
          <a:solidFill>
            <a:srgbClr val="183331"/>
          </a:solidFill>
          <a:ln/>
        </p:spPr>
        <p:txBody>
          <a:bodyPr wrap="square" lIns="0" tIns="0" rIns="0" bIns="0" rtlCol="0" anchor="ctr">
            <a:normAutofit/>
          </a:bodyPr>
          <a:lstStyle/>
          <a:p>
            <a:pPr marL="0" indent="0" algn="ctr">
              <a:lnSpc>
                <a:spcPts val="2380"/>
              </a:lnSpc>
              <a:buNone/>
            </a:pPr>
            <a:r>
              <a:rPr lang="en-US" sz="1700" dirty="0">
                <a:solidFill>
                  <a:srgbClr val="FFBA10"/>
                </a:solidFill>
                <a:latin typeface="Parkinsans" pitchFamily="34" charset="0"/>
                <a:ea typeface="Parkinsans" pitchFamily="34" charset="-122"/>
                <a:cs typeface="Parkinsans" pitchFamily="34" charset="-120"/>
              </a:rPr>
              <a:t>3</a:t>
            </a:r>
            <a:endParaRPr lang="en-US" sz="1700" dirty="0">
              <a:latin typeface="Parkinsans" charset="0"/>
              <a:ea typeface="Parkinsans" charset="0"/>
              <a:cs typeface="Parkinsans" charset="0"/>
            </a:endParaRPr>
          </a:p>
        </p:txBody>
      </p:sp>
      <p:sp>
        <p:nvSpPr>
          <p:cNvPr id="12" name="Text 10"/>
          <p:cNvSpPr/>
          <p:nvPr/>
        </p:nvSpPr>
        <p:spPr>
          <a:xfrm>
            <a:off x="1758950" y="4364930"/>
            <a:ext cx="9640697" cy="619720"/>
          </a:xfrm>
          <a:prstGeom prst="rect">
            <a:avLst/>
          </a:prstGeom>
          <a:noFill/>
          <a:ln/>
        </p:spPr>
        <p:txBody>
          <a:bodyPr wrap="square" lIns="0" tIns="0" rIns="0" bIns="0" rtlCol="0" anchor="t">
            <a:normAutofit/>
          </a:bodyPr>
          <a:lstStyle/>
          <a:p>
            <a:pPr marL="0" indent="0" algn="l">
              <a:lnSpc>
                <a:spcPts val="2340"/>
              </a:lnSpc>
              <a:buNone/>
            </a:pPr>
            <a:r>
              <a:rPr lang="en-US" sz="1800" dirty="0">
                <a:solidFill>
                  <a:srgbClr val="183331"/>
                </a:solidFill>
                <a:latin typeface="Nunito" pitchFamily="34" charset="0"/>
                <a:ea typeface="Nunito" pitchFamily="34" charset="-122"/>
                <a:cs typeface="Nunito" pitchFamily="34" charset="-120"/>
              </a:rPr>
              <a:t>How leaders are using Better Impact to support organizational mission and community outcomes, with a live look at everyday workflows</a:t>
            </a:r>
            <a:endParaRPr lang="en-US" sz="1800" dirty="0">
              <a:latin typeface="Nunito" charset="0"/>
              <a:ea typeface="Nunito" charset="0"/>
              <a:cs typeface="Nunito"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9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2F6B75"/>
                </a:solidFill>
                <a:latin typeface="Nunito" pitchFamily="34" charset="0"/>
                <a:ea typeface="Nunito" pitchFamily="34" charset="-122"/>
                <a:cs typeface="Nunito" pitchFamily="34" charset="-120"/>
              </a:rPr>
              <a:t>THE OVERLOOKED PIPELINE</a:t>
            </a:r>
            <a:endParaRPr lang="en-US" sz="1400" dirty="0">
              <a:latin typeface="Nunito" charset="0"/>
              <a:ea typeface="Nunito" charset="0"/>
              <a:cs typeface="Nunito" charset="0"/>
            </a:endParaRPr>
          </a:p>
        </p:txBody>
      </p:sp>
      <p:sp>
        <p:nvSpPr>
          <p:cNvPr id="3" name="Text 1"/>
          <p:cNvSpPr>
            <a:spLocks noGrp="1"/>
          </p:cNvSpPr>
          <p:nvPr>
            <p:ph type="title"/>
          </p:nvPr>
        </p:nvSpPr>
        <p:spPr>
          <a:xfrm>
            <a:off x="812800" y="116329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83331"/>
                </a:solidFill>
                <a:latin typeface="Parkinsans" pitchFamily="34" charset="0"/>
                <a:ea typeface="Parkinsans" pitchFamily="34" charset="-122"/>
                <a:cs typeface="Parkinsans" pitchFamily="34" charset="-120"/>
              </a:rPr>
              <a:t>Your volunteers are already donors</a:t>
            </a:r>
            <a:endParaRPr lang="en-US" sz="3600" dirty="0">
              <a:latin typeface="Parkinsans" charset="0"/>
              <a:ea typeface="Parkinsans" charset="0"/>
              <a:cs typeface="Parkinsans" charset="0"/>
            </a:endParaRPr>
          </a:p>
        </p:txBody>
      </p:sp>
      <p:sp>
        <p:nvSpPr>
          <p:cNvPr id="4" name="Shape 2"/>
          <p:cNvSpPr/>
          <p:nvPr/>
        </p:nvSpPr>
        <p:spPr>
          <a:xfrm>
            <a:off x="812800" y="1970980"/>
            <a:ext cx="4318000" cy="3237012"/>
          </a:xfrm>
          <a:prstGeom prst="roundRect">
            <a:avLst>
              <a:gd name="adj" fmla="val 4708"/>
            </a:avLst>
          </a:prstGeom>
          <a:solidFill>
            <a:srgbClr val="183331"/>
          </a:solidFill>
          <a:ln/>
        </p:spPr>
        <p:txBody>
          <a:bodyPr/>
          <a:lstStyle/>
          <a:p>
            <a:endParaRPr lang="en-US"/>
          </a:p>
        </p:txBody>
      </p:sp>
      <p:sp>
        <p:nvSpPr>
          <p:cNvPr id="5" name="Text 3"/>
          <p:cNvSpPr/>
          <p:nvPr/>
        </p:nvSpPr>
        <p:spPr>
          <a:xfrm>
            <a:off x="1168400" y="2326580"/>
            <a:ext cx="3715004" cy="1295400"/>
          </a:xfrm>
          <a:prstGeom prst="rect">
            <a:avLst/>
          </a:prstGeom>
          <a:noFill/>
          <a:ln/>
        </p:spPr>
        <p:txBody>
          <a:bodyPr wrap="square" lIns="0" tIns="0" rIns="0" bIns="0" rtlCol="0" anchor="t">
            <a:normAutofit/>
          </a:bodyPr>
          <a:lstStyle/>
          <a:p>
            <a:pPr marL="0" indent="0" algn="l">
              <a:lnSpc>
                <a:spcPts val="10000"/>
              </a:lnSpc>
              <a:buNone/>
            </a:pPr>
            <a:r>
              <a:rPr lang="en-US" sz="10000" dirty="0">
                <a:solidFill>
                  <a:srgbClr val="FFBA10"/>
                </a:solidFill>
                <a:latin typeface="Parkinsans" pitchFamily="34" charset="0"/>
                <a:ea typeface="Parkinsans" pitchFamily="34" charset="-122"/>
                <a:cs typeface="Parkinsans" pitchFamily="34" charset="-120"/>
              </a:rPr>
              <a:t>79%</a:t>
            </a:r>
            <a:endParaRPr lang="en-US" sz="10000" dirty="0">
              <a:latin typeface="Parkinsans" charset="0"/>
              <a:ea typeface="Parkinsans" charset="0"/>
              <a:cs typeface="Parkinsans" charset="0"/>
            </a:endParaRPr>
          </a:p>
        </p:txBody>
      </p:sp>
      <p:sp>
        <p:nvSpPr>
          <p:cNvPr id="6" name="Text 4"/>
          <p:cNvSpPr/>
          <p:nvPr/>
        </p:nvSpPr>
        <p:spPr>
          <a:xfrm>
            <a:off x="1168400" y="3837186"/>
            <a:ext cx="3715004" cy="586680"/>
          </a:xfrm>
          <a:prstGeom prst="rect">
            <a:avLst/>
          </a:prstGeom>
          <a:noFill/>
          <a:ln/>
        </p:spPr>
        <p:txBody>
          <a:bodyPr wrap="square" lIns="0" tIns="0" rIns="0" bIns="0" rtlCol="0" anchor="t">
            <a:normAutofit/>
          </a:bodyPr>
          <a:lstStyle/>
          <a:p>
            <a:pPr marL="0" indent="0" algn="l">
              <a:lnSpc>
                <a:spcPts val="2210"/>
              </a:lnSpc>
              <a:buNone/>
            </a:pPr>
            <a:r>
              <a:rPr lang="en-US" sz="1700" dirty="0">
                <a:solidFill>
                  <a:srgbClr val="FFF9F0"/>
                </a:solidFill>
                <a:latin typeface="Nunito" pitchFamily="34" charset="0"/>
                <a:ea typeface="Nunito" pitchFamily="34" charset="-122"/>
                <a:cs typeface="Nunito" pitchFamily="34" charset="-120"/>
              </a:rPr>
              <a:t>of volunteers also donate to the organization where they serve</a:t>
            </a:r>
            <a:endParaRPr lang="en-US" sz="1700" dirty="0">
              <a:latin typeface="Nunito" charset="0"/>
              <a:ea typeface="Nunito" charset="0"/>
              <a:cs typeface="Nunito" charset="0"/>
            </a:endParaRPr>
          </a:p>
        </p:txBody>
      </p:sp>
      <p:sp>
        <p:nvSpPr>
          <p:cNvPr id="7" name="Text 5"/>
          <p:cNvSpPr/>
          <p:nvPr/>
        </p:nvSpPr>
        <p:spPr>
          <a:xfrm>
            <a:off x="1168400" y="4639072"/>
            <a:ext cx="371500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4C6"/>
                </a:solidFill>
                <a:latin typeface="Nunito" pitchFamily="34" charset="0"/>
                <a:ea typeface="Nunito" pitchFamily="34" charset="-122"/>
                <a:cs typeface="Nunito" pitchFamily="34" charset="-120"/>
              </a:rPr>
              <a:t>CCS Fundraising, via The Chronicle of Philanthropy</a:t>
            </a:r>
            <a:endParaRPr lang="en-US" sz="1200" dirty="0">
              <a:latin typeface="Nunito" charset="0"/>
              <a:ea typeface="Nunito" charset="0"/>
              <a:cs typeface="Nunito" charset="0"/>
            </a:endParaRPr>
          </a:p>
        </p:txBody>
      </p:sp>
      <p:sp>
        <p:nvSpPr>
          <p:cNvPr id="8" name="Shape 6"/>
          <p:cNvSpPr/>
          <p:nvPr/>
        </p:nvSpPr>
        <p:spPr>
          <a:xfrm>
            <a:off x="5337175" y="1974155"/>
            <a:ext cx="6038850" cy="971054"/>
          </a:xfrm>
          <a:prstGeom prst="roundRect">
            <a:avLst>
              <a:gd name="adj" fmla="val 10136"/>
            </a:avLst>
          </a:prstGeom>
          <a:solidFill>
            <a:srgbClr val="FFFFFF"/>
          </a:solidFill>
          <a:ln w="6350">
            <a:solidFill>
              <a:srgbClr val="E3DED3"/>
            </a:solidFill>
            <a:prstDash val="solid"/>
          </a:ln>
        </p:spPr>
        <p:txBody>
          <a:bodyPr/>
          <a:lstStyle/>
          <a:p>
            <a:endParaRPr lang="en-US"/>
          </a:p>
        </p:txBody>
      </p:sp>
      <p:sp>
        <p:nvSpPr>
          <p:cNvPr id="9" name="Text 7"/>
          <p:cNvSpPr/>
          <p:nvPr/>
        </p:nvSpPr>
        <p:spPr>
          <a:xfrm>
            <a:off x="5568950" y="2256482"/>
            <a:ext cx="132080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83331"/>
                </a:solidFill>
                <a:latin typeface="Parkinsans" pitchFamily="34" charset="0"/>
                <a:ea typeface="Parkinsans" pitchFamily="34" charset="-122"/>
                <a:cs typeface="Parkinsans" charset="0"/>
              </a:rPr>
              <a:t>+32%</a:t>
            </a:r>
            <a:endParaRPr lang="en-US" sz="3200" dirty="0">
              <a:latin typeface="Parkinsans" charset="0"/>
              <a:ea typeface="Parkinsans" charset="0"/>
              <a:cs typeface="Parkinsans" charset="0"/>
            </a:endParaRPr>
          </a:p>
        </p:txBody>
      </p:sp>
      <p:sp>
        <p:nvSpPr>
          <p:cNvPr id="10" name="Text 8"/>
          <p:cNvSpPr/>
          <p:nvPr/>
        </p:nvSpPr>
        <p:spPr>
          <a:xfrm>
            <a:off x="7042150" y="2119362"/>
            <a:ext cx="4225163"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83331"/>
                </a:solidFill>
                <a:latin typeface="Nunito" pitchFamily="34" charset="0"/>
                <a:ea typeface="Nunito" pitchFamily="34" charset="-122"/>
                <a:cs typeface="Nunito" pitchFamily="34" charset="-120"/>
              </a:rPr>
              <a:t>Increase in donations after targeted recruitment and encouragement campaigns</a:t>
            </a:r>
            <a:endParaRPr lang="en-US" sz="1300" dirty="0">
              <a:latin typeface="Nunito" charset="0"/>
              <a:ea typeface="Nunito" charset="0"/>
              <a:cs typeface="Nunito" charset="0"/>
            </a:endParaRPr>
          </a:p>
        </p:txBody>
      </p:sp>
      <p:sp>
        <p:nvSpPr>
          <p:cNvPr id="11" name="Text 9"/>
          <p:cNvSpPr/>
          <p:nvPr/>
        </p:nvSpPr>
        <p:spPr>
          <a:xfrm>
            <a:off x="7042150" y="2586682"/>
            <a:ext cx="4225163" cy="238720"/>
          </a:xfrm>
          <a:prstGeom prst="rect">
            <a:avLst/>
          </a:prstGeom>
          <a:noFill/>
          <a:ln/>
        </p:spPr>
        <p:txBody>
          <a:bodyPr wrap="square" lIns="0" tIns="0" rIns="0" bIns="0" rtlCol="0" anchor="t">
            <a:normAutofit fontScale="70000" lnSpcReduction="20000"/>
          </a:bodyPr>
          <a:lstStyle/>
          <a:p>
            <a:pPr marL="0" indent="0" algn="l">
              <a:lnSpc>
                <a:spcPts val="1680"/>
              </a:lnSpc>
              <a:buNone/>
            </a:pPr>
            <a:r>
              <a:rPr lang="en-US" sz="1200" dirty="0">
                <a:solidFill>
                  <a:srgbClr val="5B6B69"/>
                </a:solidFill>
                <a:latin typeface="Nunito" pitchFamily="34" charset="0"/>
                <a:ea typeface="Nunito" pitchFamily="34" charset="-122"/>
                <a:cs typeface="Nunito" pitchFamily="34" charset="-120"/>
              </a:rPr>
              <a:t>Randomized field experiments,  149,000+ individuals – Marketing Letters (Springer)</a:t>
            </a:r>
            <a:endParaRPr lang="en-US" sz="1200" dirty="0">
              <a:latin typeface="Nunito" charset="0"/>
              <a:ea typeface="Nunito" charset="0"/>
              <a:cs typeface="Nunito" charset="0"/>
            </a:endParaRPr>
          </a:p>
        </p:txBody>
      </p:sp>
      <p:sp>
        <p:nvSpPr>
          <p:cNvPr id="12" name="Shape 10"/>
          <p:cNvSpPr/>
          <p:nvPr/>
        </p:nvSpPr>
        <p:spPr>
          <a:xfrm>
            <a:off x="5337175" y="3103959"/>
            <a:ext cx="6038850" cy="971054"/>
          </a:xfrm>
          <a:prstGeom prst="roundRect">
            <a:avLst>
              <a:gd name="adj" fmla="val 10136"/>
            </a:avLst>
          </a:prstGeom>
          <a:solidFill>
            <a:srgbClr val="FFFFFF"/>
          </a:solidFill>
          <a:ln w="6350">
            <a:solidFill>
              <a:srgbClr val="E3DED3"/>
            </a:solidFill>
            <a:prstDash val="solid"/>
          </a:ln>
        </p:spPr>
        <p:txBody>
          <a:bodyPr/>
          <a:lstStyle/>
          <a:p>
            <a:endParaRPr lang="en-US"/>
          </a:p>
        </p:txBody>
      </p:sp>
      <p:sp>
        <p:nvSpPr>
          <p:cNvPr id="13" name="Text 11"/>
          <p:cNvSpPr/>
          <p:nvPr/>
        </p:nvSpPr>
        <p:spPr>
          <a:xfrm>
            <a:off x="5568950" y="3386286"/>
            <a:ext cx="132080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83331"/>
                </a:solidFill>
                <a:latin typeface="Parkinsans" pitchFamily="34" charset="0"/>
                <a:ea typeface="Parkinsans" pitchFamily="34" charset="-122"/>
                <a:cs typeface="Parkinsans" pitchFamily="34" charset="-120"/>
              </a:rPr>
              <a:t>50%</a:t>
            </a:r>
            <a:endParaRPr lang="en-US" sz="3200" dirty="0">
              <a:latin typeface="Parkinsans" charset="0"/>
              <a:ea typeface="Parkinsans" charset="0"/>
              <a:cs typeface="Parkinsans" charset="0"/>
            </a:endParaRPr>
          </a:p>
        </p:txBody>
      </p:sp>
      <p:sp>
        <p:nvSpPr>
          <p:cNvPr id="14" name="Text 12"/>
          <p:cNvSpPr/>
          <p:nvPr/>
        </p:nvSpPr>
        <p:spPr>
          <a:xfrm>
            <a:off x="7042150" y="3356471"/>
            <a:ext cx="4225163" cy="24001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83331"/>
                </a:solidFill>
                <a:latin typeface="Nunito" pitchFamily="34" charset="0"/>
                <a:ea typeface="Nunito" pitchFamily="34" charset="-122"/>
                <a:cs typeface="Nunito" pitchFamily="34" charset="-120"/>
              </a:rPr>
              <a:t>of volunteers say they give more after volunteering</a:t>
            </a:r>
            <a:endParaRPr lang="en-US" sz="1300" dirty="0">
              <a:latin typeface="Nunito" charset="0"/>
              <a:ea typeface="Nunito" charset="0"/>
              <a:cs typeface="Nunito" charset="0"/>
            </a:endParaRPr>
          </a:p>
        </p:txBody>
      </p:sp>
      <p:sp>
        <p:nvSpPr>
          <p:cNvPr id="15" name="Text 13"/>
          <p:cNvSpPr/>
          <p:nvPr/>
        </p:nvSpPr>
        <p:spPr>
          <a:xfrm>
            <a:off x="7042150" y="3609181"/>
            <a:ext cx="422516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B69"/>
                </a:solidFill>
                <a:latin typeface="Nunito" pitchFamily="34" charset="0"/>
                <a:ea typeface="Nunito" pitchFamily="34" charset="-122"/>
                <a:cs typeface="Nunito" pitchFamily="34" charset="-120"/>
              </a:rPr>
              <a:t>CCS Fundraising</a:t>
            </a:r>
            <a:endParaRPr lang="en-US" sz="1200" dirty="0">
              <a:latin typeface="Nunito" charset="0"/>
              <a:ea typeface="Nunito" charset="0"/>
              <a:cs typeface="Nunito" charset="0"/>
            </a:endParaRPr>
          </a:p>
        </p:txBody>
      </p:sp>
      <p:sp>
        <p:nvSpPr>
          <p:cNvPr id="16" name="Shape 14"/>
          <p:cNvSpPr/>
          <p:nvPr/>
        </p:nvSpPr>
        <p:spPr>
          <a:xfrm>
            <a:off x="5337175" y="4233763"/>
            <a:ext cx="6038850" cy="971054"/>
          </a:xfrm>
          <a:prstGeom prst="roundRect">
            <a:avLst>
              <a:gd name="adj" fmla="val 10136"/>
            </a:avLst>
          </a:prstGeom>
          <a:solidFill>
            <a:srgbClr val="FFFFFF"/>
          </a:solidFill>
          <a:ln w="6350">
            <a:solidFill>
              <a:srgbClr val="E3DED3"/>
            </a:solidFill>
            <a:prstDash val="solid"/>
          </a:ln>
        </p:spPr>
        <p:txBody>
          <a:bodyPr/>
          <a:lstStyle/>
          <a:p>
            <a:endParaRPr lang="en-US"/>
          </a:p>
        </p:txBody>
      </p:sp>
      <p:sp>
        <p:nvSpPr>
          <p:cNvPr id="17" name="Text 15"/>
          <p:cNvSpPr/>
          <p:nvPr/>
        </p:nvSpPr>
        <p:spPr>
          <a:xfrm>
            <a:off x="5568950" y="4516090"/>
            <a:ext cx="132080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83331"/>
                </a:solidFill>
                <a:latin typeface="Parkinsans" pitchFamily="34" charset="0"/>
                <a:ea typeface="Parkinsans" pitchFamily="34" charset="-122"/>
                <a:cs typeface="Parkinsans" pitchFamily="34" charset="-120"/>
              </a:rPr>
              <a:t>69%</a:t>
            </a:r>
            <a:endParaRPr lang="en-US" sz="3200" dirty="0">
              <a:latin typeface="Parkinsans" charset="0"/>
              <a:ea typeface="Parkinsans" charset="0"/>
              <a:cs typeface="Parkinsans" charset="0"/>
            </a:endParaRPr>
          </a:p>
        </p:txBody>
      </p:sp>
      <p:sp>
        <p:nvSpPr>
          <p:cNvPr id="18" name="Text 16"/>
          <p:cNvSpPr/>
          <p:nvPr/>
        </p:nvSpPr>
        <p:spPr>
          <a:xfrm>
            <a:off x="7042150" y="4378970"/>
            <a:ext cx="4225163"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83331"/>
                </a:solidFill>
                <a:latin typeface="Nunito" pitchFamily="34" charset="0"/>
                <a:ea typeface="Nunito" pitchFamily="34" charset="-122"/>
                <a:cs typeface="Nunito" pitchFamily="34" charset="-120"/>
              </a:rPr>
              <a:t>of high-net-worth donors volunteer as a way to create impact</a:t>
            </a:r>
            <a:endParaRPr lang="en-US" sz="1300" dirty="0">
              <a:latin typeface="Nunito" charset="0"/>
              <a:ea typeface="Nunito" charset="0"/>
              <a:cs typeface="Nunito" charset="0"/>
            </a:endParaRPr>
          </a:p>
        </p:txBody>
      </p:sp>
      <p:sp>
        <p:nvSpPr>
          <p:cNvPr id="19" name="Text 17"/>
          <p:cNvSpPr/>
          <p:nvPr/>
        </p:nvSpPr>
        <p:spPr>
          <a:xfrm>
            <a:off x="7042150" y="4846290"/>
            <a:ext cx="422516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B69"/>
                </a:solidFill>
                <a:latin typeface="Nunito" pitchFamily="34" charset="0"/>
                <a:ea typeface="Nunito" pitchFamily="34" charset="-122"/>
                <a:cs typeface="Nunito" pitchFamily="34" charset="-120"/>
              </a:rPr>
              <a:t>CCS Fundraising</a:t>
            </a:r>
            <a:endParaRPr lang="en-US" sz="1200" dirty="0">
              <a:latin typeface="Nunito" charset="0"/>
              <a:ea typeface="Nunito" charset="0"/>
              <a:cs typeface="Nunito"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18333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FBA10"/>
                </a:solidFill>
                <a:latin typeface="Nunito" pitchFamily="34" charset="0"/>
                <a:ea typeface="Nunito" pitchFamily="34" charset="-122"/>
                <a:cs typeface="Nunito" pitchFamily="34" charset="-120"/>
              </a:rPr>
              <a:t>WHERE THE PIPELINE IS BUILT</a:t>
            </a:r>
            <a:endParaRPr lang="en-US" sz="1400" dirty="0">
              <a:latin typeface="Nunito" charset="0"/>
              <a:ea typeface="Nunito" charset="0"/>
              <a:cs typeface="Nunito" charset="0"/>
            </a:endParaRPr>
          </a:p>
        </p:txBody>
      </p:sp>
      <p:sp>
        <p:nvSpPr>
          <p:cNvPr id="3" name="Text 1"/>
          <p:cNvSpPr>
            <a:spLocks noGrp="1"/>
          </p:cNvSpPr>
          <p:nvPr>
            <p:ph type="title"/>
          </p:nvPr>
        </p:nvSpPr>
        <p:spPr>
          <a:xfrm>
            <a:off x="812800" y="1163290"/>
            <a:ext cx="9810750" cy="103118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F9F0"/>
                </a:solidFill>
                <a:latin typeface="Parkinsans" pitchFamily="34" charset="0"/>
                <a:ea typeface="Parkinsans" pitchFamily="34" charset="-122"/>
                <a:cs typeface="Parkinsans" pitchFamily="34" charset="-120"/>
              </a:rPr>
              <a:t>Two moments turn a volunteer into a lifelong supporter</a:t>
            </a:r>
            <a:endParaRPr lang="en-US" sz="3600" dirty="0">
              <a:latin typeface="Parkinsans" charset="0"/>
              <a:ea typeface="Parkinsans" charset="0"/>
              <a:cs typeface="Parkinsans" charset="0"/>
            </a:endParaRPr>
          </a:p>
        </p:txBody>
      </p:sp>
      <p:sp>
        <p:nvSpPr>
          <p:cNvPr id="4" name="Shape 2"/>
          <p:cNvSpPr/>
          <p:nvPr/>
        </p:nvSpPr>
        <p:spPr>
          <a:xfrm>
            <a:off x="815975" y="2477046"/>
            <a:ext cx="5175250" cy="2106910"/>
          </a:xfrm>
          <a:prstGeom prst="roundRect">
            <a:avLst>
              <a:gd name="adj" fmla="val 7083"/>
            </a:avLst>
          </a:prstGeom>
          <a:solidFill>
            <a:srgbClr val="1F4240"/>
          </a:solidFill>
          <a:ln w="6350">
            <a:solidFill>
              <a:srgbClr val="2A4A47"/>
            </a:solidFill>
            <a:prstDash val="solid"/>
          </a:ln>
        </p:spPr>
        <p:txBody>
          <a:bodyPr/>
          <a:lstStyle/>
          <a:p>
            <a:endParaRPr lang="en-US"/>
          </a:p>
        </p:txBody>
      </p:sp>
      <p:sp>
        <p:nvSpPr>
          <p:cNvPr id="5" name="Text 3"/>
          <p:cNvSpPr/>
          <p:nvPr/>
        </p:nvSpPr>
        <p:spPr>
          <a:xfrm>
            <a:off x="1123950" y="2785021"/>
            <a:ext cx="4696079" cy="482600"/>
          </a:xfrm>
          <a:prstGeom prst="rect">
            <a:avLst/>
          </a:prstGeom>
          <a:noFill/>
          <a:ln/>
        </p:spPr>
        <p:txBody>
          <a:bodyPr wrap="square" lIns="0" tIns="0" rIns="0" bIns="0" rtlCol="0" anchor="t">
            <a:normAutofit/>
          </a:bodyPr>
          <a:lstStyle/>
          <a:p>
            <a:pPr marL="0" indent="0" algn="l">
              <a:lnSpc>
                <a:spcPts val="3600"/>
              </a:lnSpc>
              <a:buNone/>
            </a:pPr>
            <a:r>
              <a:rPr lang="en-US" sz="3600" dirty="0">
                <a:solidFill>
                  <a:srgbClr val="FFBA10"/>
                </a:solidFill>
                <a:latin typeface="Parkinsans" pitchFamily="34" charset="0"/>
                <a:ea typeface="Parkinsans" pitchFamily="34" charset="-122"/>
                <a:cs typeface="Parkinsans" pitchFamily="34" charset="-120"/>
              </a:rPr>
              <a:t>01</a:t>
            </a:r>
            <a:endParaRPr lang="en-US" sz="3600" dirty="0">
              <a:latin typeface="Parkinsans" charset="0"/>
              <a:ea typeface="Parkinsans" charset="0"/>
              <a:cs typeface="Parkinsans" charset="0"/>
            </a:endParaRPr>
          </a:p>
        </p:txBody>
      </p:sp>
      <p:sp>
        <p:nvSpPr>
          <p:cNvPr id="6" name="Text 4"/>
          <p:cNvSpPr/>
          <p:nvPr/>
        </p:nvSpPr>
        <p:spPr>
          <a:xfrm>
            <a:off x="1123950" y="3343821"/>
            <a:ext cx="4696079"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FF9F0"/>
                </a:solidFill>
                <a:latin typeface="Parkinsans" pitchFamily="34" charset="0"/>
                <a:ea typeface="Parkinsans" pitchFamily="34" charset="-122"/>
                <a:cs typeface="Parkinsans" pitchFamily="34" charset="-120"/>
              </a:rPr>
              <a:t>Recruitment: the first yes</a:t>
            </a:r>
            <a:endParaRPr lang="en-US" sz="2200" dirty="0">
              <a:latin typeface="Parkinsans" charset="0"/>
              <a:ea typeface="Parkinsans" charset="0"/>
              <a:cs typeface="Parkinsans" charset="0"/>
            </a:endParaRPr>
          </a:p>
        </p:txBody>
      </p:sp>
      <p:sp>
        <p:nvSpPr>
          <p:cNvPr id="7" name="Text 5"/>
          <p:cNvSpPr/>
          <p:nvPr/>
        </p:nvSpPr>
        <p:spPr>
          <a:xfrm>
            <a:off x="1123950" y="3780681"/>
            <a:ext cx="4696079" cy="52070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C9EEF2"/>
                </a:solidFill>
                <a:latin typeface="Nunito" pitchFamily="34" charset="0"/>
                <a:ea typeface="Nunito" pitchFamily="34" charset="-122"/>
                <a:cs typeface="Nunito" pitchFamily="34" charset="-120"/>
              </a:rPr>
              <a:t>Fast, mobile-friendly sign-up and a smooth application turn interest into a first shift.</a:t>
            </a:r>
            <a:endParaRPr lang="en-US" sz="1500" dirty="0">
              <a:latin typeface="Nunito" charset="0"/>
              <a:ea typeface="Nunito" charset="0"/>
              <a:cs typeface="Nunito" charset="0"/>
            </a:endParaRPr>
          </a:p>
        </p:txBody>
      </p:sp>
      <p:sp>
        <p:nvSpPr>
          <p:cNvPr id="8" name="Shape 6"/>
          <p:cNvSpPr/>
          <p:nvPr/>
        </p:nvSpPr>
        <p:spPr>
          <a:xfrm>
            <a:off x="6200775" y="2477046"/>
            <a:ext cx="5175250" cy="2106910"/>
          </a:xfrm>
          <a:prstGeom prst="roundRect">
            <a:avLst>
              <a:gd name="adj" fmla="val 7083"/>
            </a:avLst>
          </a:prstGeom>
          <a:solidFill>
            <a:srgbClr val="1F4240"/>
          </a:solidFill>
          <a:ln w="6350">
            <a:solidFill>
              <a:srgbClr val="2A4A47"/>
            </a:solidFill>
            <a:prstDash val="solid"/>
          </a:ln>
        </p:spPr>
        <p:txBody>
          <a:bodyPr/>
          <a:lstStyle/>
          <a:p>
            <a:endParaRPr lang="en-US"/>
          </a:p>
        </p:txBody>
      </p:sp>
      <p:sp>
        <p:nvSpPr>
          <p:cNvPr id="9" name="Text 7"/>
          <p:cNvSpPr/>
          <p:nvPr/>
        </p:nvSpPr>
        <p:spPr>
          <a:xfrm>
            <a:off x="6508750" y="2785021"/>
            <a:ext cx="4696079" cy="482600"/>
          </a:xfrm>
          <a:prstGeom prst="rect">
            <a:avLst/>
          </a:prstGeom>
          <a:noFill/>
          <a:ln/>
        </p:spPr>
        <p:txBody>
          <a:bodyPr wrap="square" lIns="0" tIns="0" rIns="0" bIns="0" rtlCol="0" anchor="t">
            <a:normAutofit/>
          </a:bodyPr>
          <a:lstStyle/>
          <a:p>
            <a:pPr marL="0" indent="0" algn="l">
              <a:lnSpc>
                <a:spcPts val="3600"/>
              </a:lnSpc>
              <a:buNone/>
            </a:pPr>
            <a:r>
              <a:rPr lang="en-US" sz="3600" dirty="0">
                <a:solidFill>
                  <a:srgbClr val="FFBA10"/>
                </a:solidFill>
                <a:latin typeface="Parkinsans" pitchFamily="34" charset="0"/>
                <a:ea typeface="Parkinsans" pitchFamily="34" charset="-122"/>
                <a:cs typeface="Parkinsans" pitchFamily="34" charset="-120"/>
              </a:rPr>
              <a:t>02</a:t>
            </a:r>
            <a:endParaRPr lang="en-US" sz="3600" dirty="0">
              <a:latin typeface="Parkinsans" charset="0"/>
              <a:ea typeface="Parkinsans" charset="0"/>
              <a:cs typeface="Parkinsans" charset="0"/>
            </a:endParaRPr>
          </a:p>
        </p:txBody>
      </p:sp>
      <p:sp>
        <p:nvSpPr>
          <p:cNvPr id="10" name="Text 8"/>
          <p:cNvSpPr/>
          <p:nvPr/>
        </p:nvSpPr>
        <p:spPr>
          <a:xfrm>
            <a:off x="6508750" y="3343821"/>
            <a:ext cx="4696079"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FF9F0"/>
                </a:solidFill>
                <a:latin typeface="Parkinsans" pitchFamily="34" charset="0"/>
                <a:ea typeface="Parkinsans" pitchFamily="34" charset="-122"/>
                <a:cs typeface="Parkinsans" pitchFamily="34" charset="-120"/>
              </a:rPr>
              <a:t>Engagement: every yes after</a:t>
            </a:r>
            <a:endParaRPr lang="en-US" sz="2200" dirty="0">
              <a:latin typeface="Parkinsans" charset="0"/>
              <a:ea typeface="Parkinsans" charset="0"/>
              <a:cs typeface="Parkinsans" charset="0"/>
            </a:endParaRPr>
          </a:p>
        </p:txBody>
      </p:sp>
      <p:sp>
        <p:nvSpPr>
          <p:cNvPr id="11" name="Text 9"/>
          <p:cNvSpPr/>
          <p:nvPr/>
        </p:nvSpPr>
        <p:spPr>
          <a:xfrm>
            <a:off x="6508750" y="3780681"/>
            <a:ext cx="4696079" cy="52070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C9EEF2"/>
                </a:solidFill>
                <a:latin typeface="Nunito" pitchFamily="34" charset="0"/>
                <a:ea typeface="Nunito" pitchFamily="34" charset="-122"/>
                <a:cs typeface="Nunito" pitchFamily="34" charset="-120"/>
              </a:rPr>
              <a:t>Recognition, mission updates, and the next opportunity keep volunteers close to your impact.</a:t>
            </a:r>
            <a:endParaRPr lang="en-US" sz="1500" dirty="0">
              <a:latin typeface="Nunito" charset="0"/>
              <a:ea typeface="Nunito" charset="0"/>
              <a:cs typeface="Nunito" charset="0"/>
            </a:endParaRPr>
          </a:p>
        </p:txBody>
      </p:sp>
      <p:sp>
        <p:nvSpPr>
          <p:cNvPr id="12" name="Text 10"/>
          <p:cNvSpPr/>
          <p:nvPr/>
        </p:nvSpPr>
        <p:spPr>
          <a:xfrm>
            <a:off x="812800" y="4891931"/>
            <a:ext cx="3325465" cy="538460"/>
          </a:xfrm>
          <a:prstGeom prst="roundRect">
            <a:avLst>
              <a:gd name="adj" fmla="val 50000"/>
            </a:avLst>
          </a:prstGeom>
          <a:solidFill>
            <a:srgbClr val="FFBA10"/>
          </a:solidFill>
          <a:ln/>
        </p:spPr>
        <p:txBody>
          <a:bodyPr wrap="none" lIns="0" tIns="0" rIns="0" bIns="0" rtlCol="0" anchor="ctr">
            <a:normAutofit/>
          </a:bodyPr>
          <a:lstStyle/>
          <a:p>
            <a:pPr marL="0" indent="0" algn="ctr">
              <a:lnSpc>
                <a:spcPts val="2240"/>
              </a:lnSpc>
              <a:buNone/>
            </a:pPr>
            <a:r>
              <a:rPr lang="en-US" sz="1600" dirty="0">
                <a:solidFill>
                  <a:srgbClr val="183331"/>
                </a:solidFill>
                <a:latin typeface="Parkinsans" pitchFamily="34" charset="0"/>
                <a:ea typeface="Parkinsans" pitchFamily="34" charset="-122"/>
                <a:cs typeface="Parkinsans" pitchFamily="34" charset="-120"/>
              </a:rPr>
              <a:t>Live in Volunteer Impact →</a:t>
            </a:r>
            <a:endParaRPr lang="en-US" sz="1600" dirty="0">
              <a:latin typeface="Parkinsans" charset="0"/>
              <a:ea typeface="Parkinsans" charset="0"/>
              <a:cs typeface="Parkinsans" charset="0"/>
            </a:endParaRPr>
          </a:p>
        </p:txBody>
      </p:sp>
      <p:sp>
        <p:nvSpPr>
          <p:cNvPr id="13" name="Text 11"/>
          <p:cNvSpPr/>
          <p:nvPr/>
        </p:nvSpPr>
        <p:spPr>
          <a:xfrm>
            <a:off x="4290665" y="5036691"/>
            <a:ext cx="153691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A9C4C6"/>
                </a:solidFill>
                <a:latin typeface="Nunito" pitchFamily="34" charset="0"/>
                <a:ea typeface="Nunito" pitchFamily="34" charset="-122"/>
                <a:cs typeface="Nunito" pitchFamily="34" charset="-120"/>
              </a:rPr>
              <a:t>with Julian Eiers</a:t>
            </a:r>
            <a:endParaRPr lang="en-US" sz="1400" dirty="0">
              <a:latin typeface="Nunito" charset="0"/>
              <a:ea typeface="Nunito" charset="0"/>
              <a:cs typeface="Nunito"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183331"/>
        </a:solidFill>
        <a:effectLst/>
      </p:bgPr>
    </p:bg>
    <p:spTree>
      <p:nvGrpSpPr>
        <p:cNvPr id="1" name=""/>
        <p:cNvGrpSpPr/>
        <p:nvPr/>
      </p:nvGrpSpPr>
      <p:grpSpPr>
        <a:xfrm>
          <a:off x="0" y="0"/>
          <a:ext cx="0" cy="0"/>
          <a:chOff x="0" y="0"/>
          <a:chExt cx="0" cy="0"/>
        </a:xfrm>
      </p:grpSpPr>
      <p:sp>
        <p:nvSpPr>
          <p:cNvPr id="2" name="Text 0"/>
          <p:cNvSpPr/>
          <p:nvPr/>
        </p:nvSpPr>
        <p:spPr>
          <a:xfrm>
            <a:off x="812800" y="1823789"/>
            <a:ext cx="643585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FBA10"/>
                </a:solidFill>
                <a:latin typeface="Nunito" pitchFamily="34" charset="0"/>
                <a:ea typeface="Nunito" pitchFamily="34" charset="-122"/>
                <a:cs typeface="Nunito" pitchFamily="34" charset="-120"/>
              </a:rPr>
              <a:t>FOR TODAY’S ATTENDEES</a:t>
            </a:r>
            <a:endParaRPr lang="en-US" sz="1400" dirty="0">
              <a:latin typeface="Nunito" charset="0"/>
              <a:ea typeface="Nunito" charset="0"/>
              <a:cs typeface="Nunito" charset="0"/>
            </a:endParaRPr>
          </a:p>
        </p:txBody>
      </p:sp>
      <p:sp>
        <p:nvSpPr>
          <p:cNvPr id="3" name="Text 1"/>
          <p:cNvSpPr>
            <a:spLocks noGrp="1"/>
          </p:cNvSpPr>
          <p:nvPr>
            <p:ph type="title"/>
          </p:nvPr>
        </p:nvSpPr>
        <p:spPr>
          <a:xfrm>
            <a:off x="812800" y="2174280"/>
            <a:ext cx="6435852" cy="1087041"/>
          </a:xfrm>
          <a:prstGeom prst="rect">
            <a:avLst/>
          </a:prstGeom>
          <a:noFill/>
          <a:ln/>
        </p:spPr>
        <p:txBody>
          <a:bodyPr wrap="square" lIns="0" tIns="0" rIns="0" bIns="0" rtlCol="0" anchor="t">
            <a:normAutofit/>
          </a:bodyPr>
          <a:lstStyle/>
          <a:p>
            <a:pPr marL="0" indent="0" algn="l">
              <a:lnSpc>
                <a:spcPts val="4180"/>
              </a:lnSpc>
              <a:buNone/>
            </a:pPr>
            <a:r>
              <a:rPr lang="en-US" sz="3800" b="1" i="0" dirty="0">
                <a:solidFill>
                  <a:srgbClr val="FFF9F0"/>
                </a:solidFill>
                <a:latin typeface="Parkinsans" pitchFamily="34" charset="0"/>
                <a:ea typeface="Parkinsans" pitchFamily="34" charset="-122"/>
                <a:cs typeface="Parkinsans" pitchFamily="34" charset="-120"/>
              </a:rPr>
              <a:t>Book your demo today and get </a:t>
            </a:r>
            <a:r>
              <a:rPr lang="en-US" sz="3800" b="1" i="0" dirty="0">
                <a:solidFill>
                  <a:srgbClr val="FFBA10"/>
                </a:solidFill>
                <a:latin typeface="Parkinsans" pitchFamily="34" charset="0"/>
                <a:ea typeface="Parkinsans" pitchFamily="34" charset="-122"/>
                <a:cs typeface="Parkinsans" pitchFamily="34" charset="-120"/>
              </a:rPr>
              <a:t>2 months free</a:t>
            </a:r>
            <a:endParaRPr lang="en-US" sz="3800" dirty="0">
              <a:latin typeface="Parkinsans" charset="0"/>
              <a:ea typeface="Parkinsans" charset="0"/>
              <a:cs typeface="Parkinsans" charset="0"/>
            </a:endParaRPr>
          </a:p>
        </p:txBody>
      </p:sp>
      <p:sp>
        <p:nvSpPr>
          <p:cNvPr id="4" name="Text 2"/>
          <p:cNvSpPr/>
          <p:nvPr/>
        </p:nvSpPr>
        <p:spPr>
          <a:xfrm>
            <a:off x="812800" y="3464520"/>
            <a:ext cx="6435852" cy="28952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FBA10"/>
                </a:solidFill>
                <a:latin typeface="Nunito" pitchFamily="34" charset="0"/>
                <a:ea typeface="Nunito" pitchFamily="34" charset="-122"/>
                <a:cs typeface="Nunito" pitchFamily="34" charset="-120"/>
              </a:rPr>
              <a:t>✓</a:t>
            </a:r>
            <a:r>
              <a:rPr lang="en-US" sz="1600" dirty="0">
                <a:solidFill>
                  <a:srgbClr val="C9EEF2"/>
                </a:solidFill>
                <a:latin typeface="Nunito" pitchFamily="34" charset="0"/>
                <a:ea typeface="Nunito" pitchFamily="34" charset="-122"/>
                <a:cs typeface="Nunito" pitchFamily="34" charset="-120"/>
              </a:rPr>
              <a:t> A walkthrough built around your program</a:t>
            </a:r>
            <a:endParaRPr lang="en-US" sz="1600" dirty="0">
              <a:latin typeface="Nunito" charset="0"/>
              <a:ea typeface="Nunito" charset="0"/>
              <a:cs typeface="Nunito" charset="0"/>
            </a:endParaRPr>
          </a:p>
        </p:txBody>
      </p:sp>
      <p:sp>
        <p:nvSpPr>
          <p:cNvPr id="5" name="Text 3"/>
          <p:cNvSpPr/>
          <p:nvPr/>
        </p:nvSpPr>
        <p:spPr>
          <a:xfrm>
            <a:off x="812800" y="3842941"/>
            <a:ext cx="6435852" cy="28952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FBA10"/>
                </a:solidFill>
                <a:latin typeface="Nunito" pitchFamily="34" charset="0"/>
                <a:ea typeface="Nunito" pitchFamily="34" charset="-122"/>
                <a:cs typeface="Nunito" pitchFamily="34" charset="-120"/>
              </a:rPr>
              <a:t>✓</a:t>
            </a:r>
            <a:r>
              <a:rPr lang="en-US" sz="1600" dirty="0">
                <a:solidFill>
                  <a:srgbClr val="C9EEF2"/>
                </a:solidFill>
                <a:latin typeface="Nunito" pitchFamily="34" charset="0"/>
                <a:ea typeface="Nunito" pitchFamily="34" charset="-122"/>
                <a:cs typeface="Nunito" pitchFamily="34" charset="-120"/>
              </a:rPr>
              <a:t> A custom 2027 strategy recommendation</a:t>
            </a:r>
            <a:endParaRPr lang="en-US" sz="1600" dirty="0">
              <a:latin typeface="Nunito" charset="0"/>
              <a:ea typeface="Nunito" charset="0"/>
              <a:cs typeface="Nunito" charset="0"/>
            </a:endParaRPr>
          </a:p>
        </p:txBody>
      </p:sp>
      <p:sp>
        <p:nvSpPr>
          <p:cNvPr id="6" name="Text 4"/>
          <p:cNvSpPr/>
          <p:nvPr/>
        </p:nvSpPr>
        <p:spPr>
          <a:xfrm>
            <a:off x="812800" y="4335661"/>
            <a:ext cx="2862411" cy="495300"/>
          </a:xfrm>
          <a:prstGeom prst="roundRect">
            <a:avLst>
              <a:gd name="adj" fmla="val 50000"/>
            </a:avLst>
          </a:prstGeom>
          <a:solidFill>
            <a:srgbClr val="FFBA10"/>
          </a:solidFill>
          <a:ln/>
        </p:spPr>
        <p:txBody>
          <a:bodyPr wrap="none" lIns="0" tIns="0" rIns="0" bIns="0" rtlCol="0" anchor="ctr">
            <a:normAutofit/>
          </a:bodyPr>
          <a:lstStyle/>
          <a:p>
            <a:pPr marL="0" indent="0" algn="ctr">
              <a:lnSpc>
                <a:spcPts val="2100"/>
              </a:lnSpc>
              <a:buNone/>
            </a:pPr>
            <a:r>
              <a:rPr lang="en-US" sz="1500" dirty="0">
                <a:solidFill>
                  <a:srgbClr val="183331"/>
                </a:solidFill>
                <a:latin typeface="Parkinsans" pitchFamily="34" charset="0"/>
                <a:ea typeface="Parkinsans" pitchFamily="34" charset="-122"/>
                <a:cs typeface="Parkinsans" pitchFamily="34" charset="-120"/>
              </a:rPr>
              <a:t>Offer ends November 30</a:t>
            </a:r>
            <a:endParaRPr lang="en-US" sz="1500" dirty="0">
              <a:latin typeface="Parkinsans" charset="0"/>
              <a:ea typeface="Parkinsans" charset="0"/>
              <a:cs typeface="Parkinsans" charset="0"/>
            </a:endParaRPr>
          </a:p>
        </p:txBody>
      </p:sp>
      <p:sp>
        <p:nvSpPr>
          <p:cNvPr id="7" name="Text 5"/>
          <p:cNvSpPr/>
          <p:nvPr/>
        </p:nvSpPr>
        <p:spPr>
          <a:xfrm>
            <a:off x="3827611" y="4458841"/>
            <a:ext cx="2020431"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A9C4C6"/>
                </a:solidFill>
                <a:latin typeface="Nunito" pitchFamily="34" charset="0"/>
                <a:ea typeface="Nunito" pitchFamily="34" charset="-122"/>
                <a:cs typeface="Nunito" pitchFamily="34" charset="-120"/>
              </a:rPr>
              <a:t>Link is in the chat too</a:t>
            </a:r>
            <a:endParaRPr lang="en-US" sz="1400" dirty="0">
              <a:latin typeface="Nunito" charset="0"/>
              <a:ea typeface="Nunito" charset="0"/>
              <a:cs typeface="Nunito" charset="0"/>
            </a:endParaRPr>
          </a:p>
        </p:txBody>
      </p:sp>
      <p:sp>
        <p:nvSpPr>
          <p:cNvPr id="8" name="Shape 6"/>
          <p:cNvSpPr/>
          <p:nvPr/>
        </p:nvSpPr>
        <p:spPr>
          <a:xfrm>
            <a:off x="7569200" y="1211560"/>
            <a:ext cx="3810000" cy="4231630"/>
          </a:xfrm>
          <a:prstGeom prst="roundRect">
            <a:avLst>
              <a:gd name="adj" fmla="val 5333"/>
            </a:avLst>
          </a:prstGeom>
          <a:solidFill>
            <a:srgbClr val="FFF9F0"/>
          </a:solidFill>
          <a:ln/>
        </p:spPr>
        <p:txBody>
          <a:bodyPr/>
          <a:lstStyle/>
          <a:p>
            <a:endParaRPr lang="en-US"/>
          </a:p>
        </p:txBody>
      </p:sp>
      <p:pic>
        <p:nvPicPr>
          <p:cNvPr id="9" name="Image 0" descr="QR code to book a demo"/>
          <p:cNvPicPr>
            <a:picLocks noChangeAspect="1"/>
          </p:cNvPicPr>
          <p:nvPr/>
        </p:nvPicPr>
        <p:blipFill>
          <a:blip r:embed="rId3"/>
          <a:srcRect/>
          <a:stretch/>
        </p:blipFill>
        <p:spPr>
          <a:xfrm>
            <a:off x="7823200" y="1465560"/>
            <a:ext cx="3302000" cy="3302000"/>
          </a:xfrm>
          <a:prstGeom prst="rect">
            <a:avLst/>
          </a:prstGeom>
        </p:spPr>
      </p:pic>
      <p:sp>
        <p:nvSpPr>
          <p:cNvPr id="10" name="Text 7"/>
          <p:cNvSpPr/>
          <p:nvPr/>
        </p:nvSpPr>
        <p:spPr>
          <a:xfrm>
            <a:off x="8561526" y="4869160"/>
            <a:ext cx="1825347" cy="345430"/>
          </a:xfrm>
          <a:prstGeom prst="rect">
            <a:avLst/>
          </a:prstGeom>
          <a:noFill/>
          <a:ln/>
        </p:spPr>
        <p:txBody>
          <a:bodyPr wrap="square" lIns="0" tIns="0" rIns="0" bIns="0" rtlCol="0" anchor="t">
            <a:normAutofit/>
          </a:bodyPr>
          <a:lstStyle/>
          <a:p>
            <a:pPr marL="0" indent="0" algn="ctr">
              <a:lnSpc>
                <a:spcPts val="2520"/>
              </a:lnSpc>
              <a:buNone/>
            </a:pPr>
            <a:r>
              <a:rPr lang="en-US" sz="1800" dirty="0">
                <a:solidFill>
                  <a:srgbClr val="183331"/>
                </a:solidFill>
                <a:latin typeface="Parkinsans" pitchFamily="34" charset="0"/>
                <a:ea typeface="Parkinsans" pitchFamily="34" charset="-122"/>
                <a:cs typeface="Parkinsans" pitchFamily="34" charset="-120"/>
              </a:rPr>
              <a:t>Scan to book</a:t>
            </a:r>
            <a:endParaRPr lang="en-US" sz="1800" dirty="0">
              <a:latin typeface="Parkinsans" charset="0"/>
              <a:ea typeface="Parkinsans" charset="0"/>
              <a:cs typeface="Parkinsans" charset="0"/>
            </a:endParaRPr>
          </a:p>
        </p:txBody>
      </p:sp>
      <p:sp>
        <p:nvSpPr>
          <p:cNvPr id="11"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4C6"/>
                </a:solidFill>
                <a:latin typeface="Nunito" pitchFamily="34" charset="0"/>
                <a:ea typeface="Nunito" pitchFamily="34" charset="-122"/>
                <a:cs typeface="Nunito" pitchFamily="34" charset="-120"/>
              </a:rPr>
              <a:t>New Better Impact customers. Book through this link by November 30, 2026.</a:t>
            </a:r>
            <a:endParaRPr lang="en-US" sz="1200" dirty="0">
              <a:latin typeface="Nunito" charset="0"/>
              <a:ea typeface="Nunito" charset="0"/>
              <a:cs typeface="Nunito"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9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2F6B75"/>
                </a:solidFill>
                <a:latin typeface="Nunito" pitchFamily="34" charset="0"/>
                <a:ea typeface="Nunito" pitchFamily="34" charset="-122"/>
                <a:cs typeface="Nunito" pitchFamily="34" charset="-120"/>
              </a:rPr>
              <a:t>WHAT HAPPENS NEXT</a:t>
            </a:r>
            <a:endParaRPr lang="en-US" sz="1400" dirty="0">
              <a:latin typeface="Nunito" charset="0"/>
              <a:ea typeface="Nunito" charset="0"/>
              <a:cs typeface="Nunito" charset="0"/>
            </a:endParaRPr>
          </a:p>
        </p:txBody>
      </p:sp>
      <p:sp>
        <p:nvSpPr>
          <p:cNvPr id="3" name="Text 1"/>
          <p:cNvSpPr>
            <a:spLocks noGrp="1"/>
          </p:cNvSpPr>
          <p:nvPr>
            <p:ph type="title"/>
          </p:nvPr>
        </p:nvSpPr>
        <p:spPr>
          <a:xfrm>
            <a:off x="812800" y="116329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83331"/>
                </a:solidFill>
                <a:latin typeface="Parkinsans" pitchFamily="34" charset="0"/>
                <a:ea typeface="Parkinsans" pitchFamily="34" charset="-122"/>
                <a:cs typeface="Parkinsans" pitchFamily="34" charset="-120"/>
              </a:rPr>
              <a:t>Three steps from here</a:t>
            </a:r>
            <a:endParaRPr lang="en-US" sz="3600" dirty="0">
              <a:latin typeface="Parkinsans" charset="0"/>
              <a:ea typeface="Parkinsans" charset="0"/>
              <a:cs typeface="Parkinsans" charset="0"/>
            </a:endParaRPr>
          </a:p>
        </p:txBody>
      </p:sp>
      <p:sp>
        <p:nvSpPr>
          <p:cNvPr id="4" name="Shape 2"/>
          <p:cNvSpPr/>
          <p:nvPr/>
        </p:nvSpPr>
        <p:spPr>
          <a:xfrm>
            <a:off x="815975" y="1923355"/>
            <a:ext cx="3380284" cy="1865610"/>
          </a:xfrm>
          <a:prstGeom prst="roundRect">
            <a:avLst>
              <a:gd name="adj" fmla="val 7999"/>
            </a:avLst>
          </a:prstGeom>
          <a:solidFill>
            <a:srgbClr val="FFFFFF"/>
          </a:solidFill>
          <a:ln w="6350">
            <a:solidFill>
              <a:srgbClr val="E3DED3"/>
            </a:solidFill>
            <a:prstDash val="solid"/>
          </a:ln>
        </p:spPr>
        <p:txBody>
          <a:bodyPr/>
          <a:lstStyle/>
          <a:p>
            <a:endParaRPr lang="en-US"/>
          </a:p>
        </p:txBody>
      </p:sp>
      <p:sp>
        <p:nvSpPr>
          <p:cNvPr id="5" name="Text 3"/>
          <p:cNvSpPr/>
          <p:nvPr/>
        </p:nvSpPr>
        <p:spPr>
          <a:xfrm>
            <a:off x="1073150" y="2180530"/>
            <a:ext cx="406400" cy="406400"/>
          </a:xfrm>
          <a:prstGeom prst="roundRect">
            <a:avLst>
              <a:gd name="adj" fmla="val 50000"/>
            </a:avLst>
          </a:prstGeom>
          <a:solidFill>
            <a:srgbClr val="183331"/>
          </a:solidFill>
          <a:ln/>
        </p:spPr>
        <p:txBody>
          <a:bodyPr wrap="square" lIns="0" tIns="0" rIns="0" bIns="0" rtlCol="0" anchor="ctr">
            <a:normAutofit/>
          </a:bodyPr>
          <a:lstStyle/>
          <a:p>
            <a:pPr marL="0" indent="0" algn="ctr">
              <a:lnSpc>
                <a:spcPts val="2240"/>
              </a:lnSpc>
              <a:buNone/>
            </a:pPr>
            <a:r>
              <a:rPr lang="en-US" sz="1600" dirty="0">
                <a:solidFill>
                  <a:srgbClr val="FFBA10"/>
                </a:solidFill>
                <a:latin typeface="Parkinsans" pitchFamily="34" charset="0"/>
                <a:ea typeface="Parkinsans" pitchFamily="34" charset="-122"/>
                <a:cs typeface="Parkinsans" pitchFamily="34" charset="-120"/>
              </a:rPr>
              <a:t>1</a:t>
            </a:r>
            <a:endParaRPr lang="en-US" sz="1600" dirty="0">
              <a:latin typeface="Parkinsans" charset="0"/>
              <a:ea typeface="Parkinsans" charset="0"/>
              <a:cs typeface="Parkinsans" charset="0"/>
            </a:endParaRPr>
          </a:p>
        </p:txBody>
      </p:sp>
      <p:sp>
        <p:nvSpPr>
          <p:cNvPr id="6" name="Text 4"/>
          <p:cNvSpPr/>
          <p:nvPr/>
        </p:nvSpPr>
        <p:spPr>
          <a:xfrm>
            <a:off x="1073150" y="2675830"/>
            <a:ext cx="295191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83331"/>
                </a:solidFill>
                <a:latin typeface="Parkinsans" pitchFamily="34" charset="0"/>
                <a:ea typeface="Parkinsans" pitchFamily="34" charset="-122"/>
                <a:cs typeface="Parkinsans" pitchFamily="34" charset="-120"/>
              </a:rPr>
              <a:t>Scan and book</a:t>
            </a:r>
            <a:endParaRPr lang="en-US" sz="2000" dirty="0">
              <a:latin typeface="Parkinsans" charset="0"/>
              <a:ea typeface="Parkinsans" charset="0"/>
              <a:cs typeface="Parkinsans" charset="0"/>
            </a:endParaRPr>
          </a:p>
        </p:txBody>
      </p:sp>
      <p:sp>
        <p:nvSpPr>
          <p:cNvPr id="7" name="Text 5"/>
          <p:cNvSpPr/>
          <p:nvPr/>
        </p:nvSpPr>
        <p:spPr>
          <a:xfrm>
            <a:off x="1073150" y="3069530"/>
            <a:ext cx="295191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3E4F4D"/>
                </a:solidFill>
                <a:latin typeface="Nunito" pitchFamily="34" charset="0"/>
                <a:ea typeface="Nunito" pitchFamily="34" charset="-122"/>
                <a:cs typeface="Nunito" pitchFamily="34" charset="-120"/>
              </a:rPr>
              <a:t>Pick a time, right from your phone.</a:t>
            </a:r>
            <a:endParaRPr lang="en-US" sz="1400" dirty="0">
              <a:latin typeface="Nunito" charset="0"/>
              <a:ea typeface="Nunito" charset="0"/>
              <a:cs typeface="Nunito" charset="0"/>
            </a:endParaRPr>
          </a:p>
        </p:txBody>
      </p:sp>
      <p:sp>
        <p:nvSpPr>
          <p:cNvPr id="8" name="Shape 6"/>
          <p:cNvSpPr/>
          <p:nvPr/>
        </p:nvSpPr>
        <p:spPr>
          <a:xfrm>
            <a:off x="4405809" y="1923355"/>
            <a:ext cx="3380333" cy="1865610"/>
          </a:xfrm>
          <a:prstGeom prst="roundRect">
            <a:avLst>
              <a:gd name="adj" fmla="val 7999"/>
            </a:avLst>
          </a:prstGeom>
          <a:solidFill>
            <a:srgbClr val="FFFFFF"/>
          </a:solidFill>
          <a:ln w="6350">
            <a:solidFill>
              <a:srgbClr val="E3DED3"/>
            </a:solidFill>
            <a:prstDash val="solid"/>
          </a:ln>
        </p:spPr>
        <p:txBody>
          <a:bodyPr/>
          <a:lstStyle/>
          <a:p>
            <a:endParaRPr lang="en-US"/>
          </a:p>
        </p:txBody>
      </p:sp>
      <p:sp>
        <p:nvSpPr>
          <p:cNvPr id="9" name="Text 7"/>
          <p:cNvSpPr/>
          <p:nvPr/>
        </p:nvSpPr>
        <p:spPr>
          <a:xfrm>
            <a:off x="4662984" y="2180530"/>
            <a:ext cx="406400" cy="406400"/>
          </a:xfrm>
          <a:prstGeom prst="roundRect">
            <a:avLst>
              <a:gd name="adj" fmla="val 50000"/>
            </a:avLst>
          </a:prstGeom>
          <a:solidFill>
            <a:srgbClr val="183331"/>
          </a:solidFill>
          <a:ln/>
        </p:spPr>
        <p:txBody>
          <a:bodyPr wrap="square" lIns="0" tIns="0" rIns="0" bIns="0" rtlCol="0" anchor="ctr">
            <a:normAutofit/>
          </a:bodyPr>
          <a:lstStyle/>
          <a:p>
            <a:pPr marL="0" indent="0" algn="ctr">
              <a:lnSpc>
                <a:spcPts val="2240"/>
              </a:lnSpc>
              <a:buNone/>
            </a:pPr>
            <a:r>
              <a:rPr lang="en-US" sz="1600" dirty="0">
                <a:solidFill>
                  <a:srgbClr val="FFBA10"/>
                </a:solidFill>
                <a:latin typeface="Parkinsans" pitchFamily="34" charset="0"/>
                <a:ea typeface="Parkinsans" pitchFamily="34" charset="-122"/>
                <a:cs typeface="Parkinsans" pitchFamily="34" charset="-120"/>
              </a:rPr>
              <a:t>2</a:t>
            </a:r>
            <a:endParaRPr lang="en-US" sz="1600" dirty="0">
              <a:latin typeface="Parkinsans" charset="0"/>
              <a:ea typeface="Parkinsans" charset="0"/>
              <a:cs typeface="Parkinsans" charset="0"/>
            </a:endParaRPr>
          </a:p>
        </p:txBody>
      </p:sp>
      <p:sp>
        <p:nvSpPr>
          <p:cNvPr id="10" name="Text 8"/>
          <p:cNvSpPr/>
          <p:nvPr/>
        </p:nvSpPr>
        <p:spPr>
          <a:xfrm>
            <a:off x="4662984" y="2675830"/>
            <a:ext cx="295196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83331"/>
                </a:solidFill>
                <a:latin typeface="Parkinsans" pitchFamily="34" charset="0"/>
                <a:ea typeface="Parkinsans" pitchFamily="34" charset="-122"/>
                <a:cs typeface="Parkinsans" pitchFamily="34" charset="-120"/>
              </a:rPr>
              <a:t>Share your program</a:t>
            </a:r>
            <a:endParaRPr lang="en-US" sz="2000" dirty="0">
              <a:latin typeface="Parkinsans" charset="0"/>
              <a:ea typeface="Parkinsans" charset="0"/>
              <a:cs typeface="Parkinsans" charset="0"/>
            </a:endParaRPr>
          </a:p>
        </p:txBody>
      </p:sp>
      <p:sp>
        <p:nvSpPr>
          <p:cNvPr id="11" name="Text 9"/>
          <p:cNvSpPr/>
          <p:nvPr/>
        </p:nvSpPr>
        <p:spPr>
          <a:xfrm>
            <a:off x="4662984" y="3069530"/>
            <a:ext cx="2951963"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3E4F4D"/>
                </a:solidFill>
                <a:latin typeface="Nunito" pitchFamily="34" charset="0"/>
                <a:ea typeface="Nunito" pitchFamily="34" charset="-122"/>
                <a:cs typeface="Nunito" pitchFamily="34" charset="-120"/>
              </a:rPr>
              <a:t>Your volunteers, goals, and tools.</a:t>
            </a:r>
            <a:endParaRPr lang="en-US" sz="1400" dirty="0">
              <a:latin typeface="Nunito" charset="0"/>
              <a:ea typeface="Nunito" charset="0"/>
              <a:cs typeface="Nunito" charset="0"/>
            </a:endParaRPr>
          </a:p>
        </p:txBody>
      </p:sp>
      <p:sp>
        <p:nvSpPr>
          <p:cNvPr id="12" name="Shape 10"/>
          <p:cNvSpPr/>
          <p:nvPr/>
        </p:nvSpPr>
        <p:spPr>
          <a:xfrm>
            <a:off x="7995692" y="1923355"/>
            <a:ext cx="3380333" cy="1865610"/>
          </a:xfrm>
          <a:prstGeom prst="roundRect">
            <a:avLst>
              <a:gd name="adj" fmla="val 7999"/>
            </a:avLst>
          </a:prstGeom>
          <a:solidFill>
            <a:srgbClr val="FFFFFF"/>
          </a:solidFill>
          <a:ln w="6350">
            <a:solidFill>
              <a:srgbClr val="E3DED3"/>
            </a:solidFill>
            <a:prstDash val="solid"/>
          </a:ln>
        </p:spPr>
        <p:txBody>
          <a:bodyPr/>
          <a:lstStyle/>
          <a:p>
            <a:endParaRPr lang="en-US"/>
          </a:p>
        </p:txBody>
      </p:sp>
      <p:sp>
        <p:nvSpPr>
          <p:cNvPr id="13" name="Text 11"/>
          <p:cNvSpPr/>
          <p:nvPr/>
        </p:nvSpPr>
        <p:spPr>
          <a:xfrm>
            <a:off x="8252867" y="2180530"/>
            <a:ext cx="406400" cy="406400"/>
          </a:xfrm>
          <a:prstGeom prst="roundRect">
            <a:avLst>
              <a:gd name="adj" fmla="val 50000"/>
            </a:avLst>
          </a:prstGeom>
          <a:solidFill>
            <a:srgbClr val="183331"/>
          </a:solidFill>
          <a:ln/>
        </p:spPr>
        <p:txBody>
          <a:bodyPr wrap="square" lIns="0" tIns="0" rIns="0" bIns="0" rtlCol="0" anchor="ctr">
            <a:normAutofit/>
          </a:bodyPr>
          <a:lstStyle/>
          <a:p>
            <a:pPr marL="0" indent="0" algn="ctr">
              <a:lnSpc>
                <a:spcPts val="2240"/>
              </a:lnSpc>
              <a:buNone/>
            </a:pPr>
            <a:r>
              <a:rPr lang="en-US" sz="1600" dirty="0">
                <a:solidFill>
                  <a:srgbClr val="FFBA10"/>
                </a:solidFill>
                <a:latin typeface="Parkinsans" pitchFamily="34" charset="0"/>
                <a:ea typeface="Parkinsans" pitchFamily="34" charset="-122"/>
                <a:cs typeface="Parkinsans" pitchFamily="34" charset="-120"/>
              </a:rPr>
              <a:t>3</a:t>
            </a:r>
            <a:endParaRPr lang="en-US" sz="1600" dirty="0">
              <a:latin typeface="Parkinsans" charset="0"/>
              <a:ea typeface="Parkinsans" charset="0"/>
              <a:cs typeface="Parkinsans" charset="0"/>
            </a:endParaRPr>
          </a:p>
        </p:txBody>
      </p:sp>
      <p:sp>
        <p:nvSpPr>
          <p:cNvPr id="14" name="Text 12"/>
          <p:cNvSpPr/>
          <p:nvPr/>
        </p:nvSpPr>
        <p:spPr>
          <a:xfrm>
            <a:off x="8252867" y="2675830"/>
            <a:ext cx="295196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83331"/>
                </a:solidFill>
                <a:latin typeface="Parkinsans" pitchFamily="34" charset="0"/>
                <a:ea typeface="Parkinsans" pitchFamily="34" charset="-122"/>
                <a:cs typeface="Parkinsans" pitchFamily="34" charset="-120"/>
              </a:rPr>
              <a:t>Get your plan</a:t>
            </a:r>
            <a:endParaRPr lang="en-US" sz="2000" dirty="0">
              <a:latin typeface="Parkinsans" charset="0"/>
              <a:ea typeface="Parkinsans" charset="0"/>
              <a:cs typeface="Parkinsans" charset="0"/>
            </a:endParaRPr>
          </a:p>
        </p:txBody>
      </p:sp>
      <p:sp>
        <p:nvSpPr>
          <p:cNvPr id="15" name="Text 13"/>
          <p:cNvSpPr/>
          <p:nvPr/>
        </p:nvSpPr>
        <p:spPr>
          <a:xfrm>
            <a:off x="8252867" y="3069530"/>
            <a:ext cx="2951963" cy="48766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3E4F4D"/>
                </a:solidFill>
                <a:latin typeface="Nunito" pitchFamily="34" charset="0"/>
                <a:ea typeface="Nunito" pitchFamily="34" charset="-122"/>
                <a:cs typeface="Nunito" pitchFamily="34" charset="-120"/>
              </a:rPr>
              <a:t>A tailored plan, 2 months free locked in.</a:t>
            </a:r>
            <a:endParaRPr lang="en-US" sz="1400" dirty="0">
              <a:latin typeface="Nunito" charset="0"/>
              <a:ea typeface="Nunito" charset="0"/>
              <a:cs typeface="Nunito" charset="0"/>
            </a:endParaRPr>
          </a:p>
        </p:txBody>
      </p:sp>
      <p:sp>
        <p:nvSpPr>
          <p:cNvPr id="16" name="Shape 14"/>
          <p:cNvSpPr/>
          <p:nvPr/>
        </p:nvSpPr>
        <p:spPr>
          <a:xfrm>
            <a:off x="812800" y="4046141"/>
            <a:ext cx="10566400" cy="1397000"/>
          </a:xfrm>
          <a:prstGeom prst="roundRect">
            <a:avLst>
              <a:gd name="adj" fmla="val 10909"/>
            </a:avLst>
          </a:prstGeom>
          <a:solidFill>
            <a:srgbClr val="183331"/>
          </a:solidFill>
          <a:ln/>
        </p:spPr>
        <p:txBody>
          <a:bodyPr/>
          <a:lstStyle/>
          <a:p>
            <a:endParaRPr lang="en-US"/>
          </a:p>
        </p:txBody>
      </p:sp>
      <p:sp>
        <p:nvSpPr>
          <p:cNvPr id="17" name="Shape 15"/>
          <p:cNvSpPr/>
          <p:nvPr/>
        </p:nvSpPr>
        <p:spPr>
          <a:xfrm>
            <a:off x="1066800" y="4223941"/>
            <a:ext cx="1041400" cy="1041400"/>
          </a:xfrm>
          <a:prstGeom prst="roundRect">
            <a:avLst>
              <a:gd name="adj" fmla="val 9756"/>
            </a:avLst>
          </a:prstGeom>
          <a:solidFill>
            <a:srgbClr val="FFF9F0"/>
          </a:solidFill>
          <a:ln/>
        </p:spPr>
        <p:txBody>
          <a:bodyPr/>
          <a:lstStyle/>
          <a:p>
            <a:endParaRPr lang="en-US"/>
          </a:p>
        </p:txBody>
      </p:sp>
      <p:pic>
        <p:nvPicPr>
          <p:cNvPr id="18" name="Image 0" descr="QR code to book a demo"/>
          <p:cNvPicPr>
            <a:picLocks noChangeAspect="1"/>
          </p:cNvPicPr>
          <p:nvPr/>
        </p:nvPicPr>
        <p:blipFill>
          <a:blip r:embed="rId3"/>
          <a:srcRect/>
          <a:stretch/>
        </p:blipFill>
        <p:spPr>
          <a:xfrm>
            <a:off x="1143000" y="4300141"/>
            <a:ext cx="889000" cy="889000"/>
          </a:xfrm>
          <a:prstGeom prst="rect">
            <a:avLst/>
          </a:prstGeom>
        </p:spPr>
      </p:pic>
      <p:sp>
        <p:nvSpPr>
          <p:cNvPr id="19" name="Text 16"/>
          <p:cNvSpPr/>
          <p:nvPr/>
        </p:nvSpPr>
        <p:spPr>
          <a:xfrm>
            <a:off x="2362200" y="4416971"/>
            <a:ext cx="706374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FFF9F0"/>
                </a:solidFill>
                <a:latin typeface="Parkinsans" pitchFamily="34" charset="0"/>
                <a:ea typeface="Parkinsans" pitchFamily="34" charset="-122"/>
                <a:cs typeface="Parkinsans" pitchFamily="34" charset="-120"/>
              </a:rPr>
              <a:t>Thank you for joining us</a:t>
            </a:r>
            <a:endParaRPr lang="en-US" sz="2000" dirty="0">
              <a:latin typeface="Parkinsans" charset="0"/>
              <a:ea typeface="Parkinsans" charset="0"/>
              <a:cs typeface="Parkinsans" charset="0"/>
            </a:endParaRPr>
          </a:p>
        </p:txBody>
      </p:sp>
      <p:sp>
        <p:nvSpPr>
          <p:cNvPr id="20" name="Text 17"/>
          <p:cNvSpPr/>
          <p:nvPr/>
        </p:nvSpPr>
        <p:spPr>
          <a:xfrm>
            <a:off x="2362200" y="4823371"/>
            <a:ext cx="706374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EEF2"/>
                </a:solidFill>
                <a:latin typeface="Nunito" pitchFamily="34" charset="0"/>
                <a:ea typeface="Nunito" pitchFamily="34" charset="-122"/>
                <a:cs typeface="Nunito" pitchFamily="34" charset="-120"/>
              </a:rPr>
              <a:t>Part 2 · Tuesday, December 8 · 1:00 pm EST</a:t>
            </a:r>
            <a:endParaRPr lang="en-US" sz="1400" dirty="0">
              <a:latin typeface="Nunito" charset="0"/>
              <a:ea typeface="Nunito" charset="0"/>
              <a:cs typeface="Nunito" charset="0"/>
            </a:endParaRPr>
          </a:p>
        </p:txBody>
      </p:sp>
      <p:pic>
        <p:nvPicPr>
          <p:cNvPr id="21" name="Image 1" descr="Better Impact"/>
          <p:cNvPicPr>
            <a:picLocks noChangeAspect="1"/>
          </p:cNvPicPr>
          <p:nvPr/>
        </p:nvPicPr>
        <p:blipFill>
          <a:blip r:embed="rId4"/>
          <a:srcRect t="-58" b="-58"/>
          <a:stretch/>
        </p:blipFill>
        <p:spPr>
          <a:xfrm>
            <a:off x="9474200" y="4446191"/>
            <a:ext cx="1651000" cy="596900"/>
          </a:xfrm>
          <a:prstGeom prst="rect">
            <a:avLst/>
          </a:prstGeom>
        </p:spPr>
      </p:pic>
    </p:spTree>
  </p:cSld>
  <p:clrMapOvr>
    <a:masterClrMapping/>
  </p:clrMapOvr>
</p:sld>
</file>

<file path=ppt/theme/theme1.xml><?xml version="1.0" encoding="utf-8"?>
<a:theme xmlns:a="http://schemas.openxmlformats.org/drawingml/2006/main" name="Volunteer Strategy 2027 · Part 1 Deminar">
  <a:themeElements>
    <a:clrScheme name="Volunteer Strategy 2027 · Part 1 Deminar">
      <a:dk1>
        <a:srgbClr val="183331"/>
      </a:dk1>
      <a:lt1>
        <a:srgbClr val="FFF9F0"/>
      </a:lt1>
      <a:dk2>
        <a:srgbClr val="2F4744"/>
      </a:dk2>
      <a:lt2>
        <a:srgbClr val="C5C8C0"/>
      </a:lt2>
      <a:accent1>
        <a:srgbClr val="FFBA10"/>
      </a:accent1>
      <a:accent2>
        <a:srgbClr val="C9EEF2"/>
      </a:accent2>
      <a:accent3>
        <a:srgbClr val="2F6B75"/>
      </a:accent3>
      <a:accent4>
        <a:srgbClr val="A9C4C6"/>
      </a:accent4>
      <a:accent5>
        <a:srgbClr val="5B6B69"/>
      </a:accent5>
      <a:accent6>
        <a:srgbClr val="3E4F4D"/>
      </a:accent6>
      <a:hlink>
        <a:srgbClr val="0563C1"/>
      </a:hlink>
      <a:folHlink>
        <a:srgbClr val="954F72"/>
      </a:folHlink>
    </a:clrScheme>
    <a:fontScheme name="Volunteer Strategy 2027 · Part 1 Deminar">
      <a:majorFont>
        <a:latin typeface="Parkin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913</TotalTime>
  <Words>1194</Words>
  <Application>Microsoft Office PowerPoint</Application>
  <PresentationFormat>Widescreen</PresentationFormat>
  <Paragraphs>73</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Volunteer Strategy 2027 · Part 1 Deminar</vt:lpstr>
      <vt:lpstr>Volunteer Strategy 2027:</vt:lpstr>
      <vt:lpstr>What we’ll cover together</vt:lpstr>
      <vt:lpstr>Your volunteers are already donors</vt:lpstr>
      <vt:lpstr>Two moments turn a volunteer into a lifelong supporter</vt:lpstr>
      <vt:lpstr>Book your demo today and get 2 months free</vt:lpstr>
      <vt:lpstr>Three steps from 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 Strategy 2027 · Part 1 Deminar</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Nunito
Copyright 2014 The Nunito Project Authors (https://github.com/googlefonts/nunito)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Julian Eiers</cp:lastModifiedBy>
  <cp:revision>4</cp:revision>
  <dcterms:created xsi:type="dcterms:W3CDTF">2026-11-02T15:43:13Z</dcterms:created>
  <dcterms:modified xsi:type="dcterms:W3CDTF">2026-11-04T14:23:41Z</dcterms:modified>
</cp:coreProperties>
</file>