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9.jpg" ContentType="image/jpg"/>
  <Override PartName="/ppt/media/image13.jpg" ContentType="image/jpg"/>
  <Override PartName="/ppt/notesSlides/notesSlide4.xml" ContentType="application/vnd.openxmlformats-officedocument.presentationml.notesSlide+xml"/>
  <Override PartName="/ppt/media/image16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AC3844A-658D-09DB-1060-7516384A13E1}">
          <p14:sldIdLst>
            <p14:sldId id="256"/>
          </p14:sldIdLst>
        </p14:section>
        <p14:section name="Presenters" id="{4788227B-58AE-AD6E-A322-63EC1312FFE9}">
          <p14:sldIdLst>
            <p14:sldId id="257"/>
          </p14:sldIdLst>
        </p14:section>
        <p14:section name="The integration" id="{A920D5AC-60A8-F806-93A1-02554B921910}">
          <p14:sldIdLst>
            <p14:sldId id="258"/>
            <p14:sldId id="259"/>
          </p14:sldIdLst>
        </p14:section>
        <p14:section name="Live demo" id="{AC06C3D6-0FC3-3E77-6296-8CCE130B661C}">
          <p14:sldIdLst>
            <p14:sldId id="260"/>
            <p14:sldId id="263"/>
          </p14:sldIdLst>
        </p14:section>
        <p14:section name="Q&amp;A and close" id="{06219341-134D-E9B7-6B4E-175260DC4D0C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/>
    <p:restoredTop sz="94610"/>
  </p:normalViewPr>
  <p:slideViewPr>
    <p:cSldViewPr snapToGrid="0" snapToObjects="1">
      <p:cViewPr varScale="1">
        <p:scale>
          <a:sx n="129" d="100"/>
          <a:sy n="129" d="100"/>
        </p:scale>
        <p:origin x="208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25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Holding slide: display as attendees join. Start on time; a quick welcome and housekeeping (recording, Q&amp;A)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Andy introduces himself, then Katrina. Keep each intro to about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today's process. The gap between step 1 and step 3 depends on someone sending, and the volunteer acting on, an email invitation, which is where applicants drop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integration, the email invitation step disappears: volunteers are redirected to your Better Impact form as soon as they apply on SEEK Volunteer.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Andy throws to Katrina for the live demonstration.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76813-0D0B-368A-FC0A-24693209D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6FFE7-AB84-C8A6-2DA1-9FE0CA0CD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D9336-9853-D39C-60AC-6D6BE778C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Andy throws to Katrina for the live demonstration.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3CBB0-3F42-7185-0A90-01ED75B458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30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floor. Read questions aloud before answering so they are captured in the recording.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attendees, point to contact details, and remind them the recording will be sent to all registrants.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- Cornflow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Crea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- Emera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783080"/>
            <a:ext cx="4846320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- Sk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600200"/>
            <a:ext cx="60350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0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defRPr>
            </a:lvl1pPr>
          </a:lstStyle>
          <a:p>
            <a:pPr marL="0" indent="0" algn="l">
              <a:buNone/>
            </a:pPr>
            <a:endParaRPr lang="en-US" sz="5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 - Emera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bg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www.betterimpact.com.au/meet-with-didie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 graphic" descr="/home/claude/assets/path_marigold_sk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0"/>
            <a:ext cx="3600450" cy="5143500"/>
          </a:xfrm>
          <a:prstGeom prst="rect">
            <a:avLst/>
          </a:prstGeom>
        </p:spPr>
      </p:pic>
      <p:pic>
        <p:nvPicPr>
          <p:cNvPr id="3" name="Better Impact logo" descr="Better Impact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7200"/>
            <a:ext cx="1265422" cy="457200"/>
          </a:xfrm>
          <a:prstGeom prst="rect">
            <a:avLst/>
          </a:prstGeom>
        </p:spPr>
      </p:pic>
      <p:sp>
        <p:nvSpPr>
          <p:cNvPr id="4" name="Logo divider"/>
          <p:cNvSpPr/>
          <p:nvPr/>
        </p:nvSpPr>
        <p:spPr>
          <a:xfrm>
            <a:off x="1984248" y="475488"/>
            <a:ext cx="0" cy="420624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Eyebrow"/>
          <p:cNvSpPr txBox="1"/>
          <p:nvPr/>
        </p:nvSpPr>
        <p:spPr>
          <a:xfrm>
            <a:off x="548640" y="146304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tx1"/>
                </a:solidFill>
              </a:rPr>
              <a:t>LIVE WEBINAR</a:t>
            </a:r>
            <a:endParaRPr lang="en-US" sz="1100" dirty="0"/>
          </a:p>
        </p:txBody>
      </p:sp>
      <p:sp>
        <p:nvSpPr>
          <p:cNvPr id="7" name="Webinar title"/>
          <p:cNvSpPr txBox="1"/>
          <p:nvPr/>
        </p:nvSpPr>
        <p:spPr>
          <a:xfrm>
            <a:off x="548640" y="173736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Better Together</a:t>
            </a:r>
            <a:endParaRPr lang="en-US" sz="4800" dirty="0"/>
          </a:p>
        </p:txBody>
      </p:sp>
      <p:sp>
        <p:nvSpPr>
          <p:cNvPr id="8" name="Webinar subtitle"/>
          <p:cNvSpPr txBox="1"/>
          <p:nvPr/>
        </p:nvSpPr>
        <p:spPr>
          <a:xfrm>
            <a:off x="548640" y="248716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SEEK Volunteer + Better Impact live demo</a:t>
            </a:r>
            <a:endParaRPr lang="en-US" sz="2000" dirty="0"/>
          </a:p>
        </p:txBody>
      </p:sp>
      <p:sp>
        <p:nvSpPr>
          <p:cNvPr id="9" name="Date icon circle"/>
          <p:cNvSpPr/>
          <p:nvPr/>
        </p:nvSpPr>
        <p:spPr>
          <a:xfrm>
            <a:off x="548640" y="3127248"/>
            <a:ext cx="420624" cy="4206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Date icon" descr="/home/claude/assets/i_cal_e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227832"/>
            <a:ext cx="219456" cy="219456"/>
          </a:xfrm>
          <a:prstGeom prst="rect">
            <a:avLst/>
          </a:prstGeom>
        </p:spPr>
      </p:pic>
      <p:sp>
        <p:nvSpPr>
          <p:cNvPr id="11" name="Date and time"/>
          <p:cNvSpPr txBox="1"/>
          <p:nvPr/>
        </p:nvSpPr>
        <p:spPr>
          <a:xfrm>
            <a:off x="1097280" y="3127248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Thursday 29 October 2026  ·  1:30pm AEDT</a:t>
            </a:r>
            <a:endParaRPr lang="en-US" sz="1600" dirty="0"/>
          </a:p>
        </p:txBody>
      </p:sp>
      <p:sp>
        <p:nvSpPr>
          <p:cNvPr id="12" name="Welcome pill"/>
          <p:cNvSpPr/>
          <p:nvPr/>
        </p:nvSpPr>
        <p:spPr>
          <a:xfrm>
            <a:off x="548640" y="3931920"/>
            <a:ext cx="4480560" cy="548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Welcome message"/>
          <p:cNvSpPr txBox="1"/>
          <p:nvPr/>
        </p:nvSpPr>
        <p:spPr>
          <a:xfrm>
            <a:off x="548640" y="39319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Welcome! We’ll be starting in just a few minutes.</a:t>
            </a:r>
            <a:endParaRPr lang="en-US" sz="14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43FABD-73F9-1577-7BEB-90E8A78586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0404" y="416447"/>
            <a:ext cx="1952612" cy="569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3"/>
                </a:solidFill>
              </a:rPr>
              <a:t>YOUR PRESENTERS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Meet today’s presenters</a:t>
            </a:r>
            <a:endParaRPr lang="en-US" sz="2800" dirty="0"/>
          </a:p>
        </p:txBody>
      </p:sp>
      <p:sp>
        <p:nvSpPr>
          <p:cNvPr id="4" name="Andy Fryar card"/>
          <p:cNvSpPr/>
          <p:nvPr/>
        </p:nvSpPr>
        <p:spPr>
          <a:xfrm>
            <a:off x="548640" y="1463040"/>
            <a:ext cx="3931920" cy="2971800"/>
          </a:xfrm>
          <a:prstGeom prst="roundRect">
            <a:avLst>
              <a:gd name="adj" fmla="val 4615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Andy Fryar photo" descr="Photo of Andy Fry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645920"/>
            <a:ext cx="1946487" cy="2606040"/>
          </a:xfrm>
          <a:prstGeom prst="rect">
            <a:avLst/>
          </a:prstGeom>
        </p:spPr>
      </p:pic>
      <p:sp>
        <p:nvSpPr>
          <p:cNvPr id="6" name="Andy Fryar name"/>
          <p:cNvSpPr txBox="1"/>
          <p:nvPr/>
        </p:nvSpPr>
        <p:spPr>
          <a:xfrm>
            <a:off x="2924895" y="1874520"/>
            <a:ext cx="137278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Andy Fryar</a:t>
            </a:r>
            <a:endParaRPr lang="en-US" sz="1800" dirty="0"/>
          </a:p>
        </p:txBody>
      </p:sp>
      <p:sp>
        <p:nvSpPr>
          <p:cNvPr id="7" name="Andy Fryar title"/>
          <p:cNvSpPr txBox="1"/>
          <p:nvPr/>
        </p:nvSpPr>
        <p:spPr>
          <a:xfrm>
            <a:off x="2924895" y="2651760"/>
            <a:ext cx="137278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Regional Director – Australia &amp; NZ</a:t>
            </a:r>
            <a:endParaRPr lang="en-US" sz="1300" dirty="0"/>
          </a:p>
        </p:txBody>
      </p:sp>
      <p:pic>
        <p:nvPicPr>
          <p:cNvPr id="8" name="Andy Fryar organisation logo" descr="Better Impact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895" y="3429000"/>
            <a:ext cx="911104" cy="329184"/>
          </a:xfrm>
          <a:prstGeom prst="rect">
            <a:avLst/>
          </a:prstGeom>
        </p:spPr>
      </p:pic>
      <p:sp>
        <p:nvSpPr>
          <p:cNvPr id="9" name="Katrina Hudson card"/>
          <p:cNvSpPr/>
          <p:nvPr/>
        </p:nvSpPr>
        <p:spPr>
          <a:xfrm>
            <a:off x="4663440" y="1463040"/>
            <a:ext cx="3931920" cy="2971800"/>
          </a:xfrm>
          <a:prstGeom prst="roundRect">
            <a:avLst>
              <a:gd name="adj" fmla="val 4615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Katrina Hudson photo" descr="Photo of Katrina Huds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608" y="1645920"/>
            <a:ext cx="1946487" cy="2606040"/>
          </a:xfrm>
          <a:prstGeom prst="rect">
            <a:avLst/>
          </a:prstGeom>
        </p:spPr>
      </p:pic>
      <p:sp>
        <p:nvSpPr>
          <p:cNvPr id="11" name="Katrina Hudson name"/>
          <p:cNvSpPr txBox="1"/>
          <p:nvPr/>
        </p:nvSpPr>
        <p:spPr>
          <a:xfrm>
            <a:off x="7039695" y="1874520"/>
            <a:ext cx="137278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Katrina Hudson</a:t>
            </a:r>
            <a:endParaRPr lang="en-US" sz="1800" dirty="0"/>
          </a:p>
        </p:txBody>
      </p:sp>
      <p:sp>
        <p:nvSpPr>
          <p:cNvPr id="12" name="Katrina Hudson title"/>
          <p:cNvSpPr txBox="1"/>
          <p:nvPr/>
        </p:nvSpPr>
        <p:spPr>
          <a:xfrm>
            <a:off x="7039695" y="2651760"/>
            <a:ext cx="137278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Senior Manager, SEEK Volunteer</a:t>
            </a:r>
            <a:endParaRPr lang="en-US" sz="13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5F7C82-447B-1EE6-3380-0B799A369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547" y="3251454"/>
            <a:ext cx="1737360" cy="5067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3"/>
                </a:solidFill>
              </a:rPr>
              <a:t>CURRENT STATE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Today: three steps across two systems</a:t>
            </a:r>
            <a:endParaRPr lang="en-US" sz="2800" dirty="0"/>
          </a:p>
        </p:txBody>
      </p:sp>
      <p:sp>
        <p:nvSpPr>
          <p:cNvPr id="4" name="Step 1 card"/>
          <p:cNvSpPr/>
          <p:nvPr/>
        </p:nvSpPr>
        <p:spPr>
          <a:xfrm>
            <a:off x="548640" y="1325880"/>
            <a:ext cx="2468880" cy="2971800"/>
          </a:xfrm>
          <a:prstGeom prst="roundRect">
            <a:avLst>
              <a:gd name="adj" fmla="val 4444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tep 1 visual panel"/>
          <p:cNvSpPr/>
          <p:nvPr/>
        </p:nvSpPr>
        <p:spPr>
          <a:xfrm>
            <a:off x="658368" y="1435608"/>
            <a:ext cx="2249424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SEEK Volunteer application form" descr="SEEK Volunteer application for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44" y="1490472"/>
            <a:ext cx="2139672" cy="1490472"/>
          </a:xfrm>
          <a:prstGeom prst="rect">
            <a:avLst/>
          </a:prstGeom>
        </p:spPr>
      </p:pic>
      <p:sp>
        <p:nvSpPr>
          <p:cNvPr id="7" name="Step 1 number circle"/>
          <p:cNvSpPr/>
          <p:nvPr/>
        </p:nvSpPr>
        <p:spPr>
          <a:xfrm>
            <a:off x="685800" y="3154680"/>
            <a:ext cx="365760" cy="36576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ep 1 number"/>
          <p:cNvSpPr txBox="1"/>
          <p:nvPr/>
        </p:nvSpPr>
        <p:spPr>
          <a:xfrm>
            <a:off x="68580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Step 1 heading"/>
          <p:cNvSpPr txBox="1"/>
          <p:nvPr/>
        </p:nvSpPr>
        <p:spPr>
          <a:xfrm>
            <a:off x="1115568" y="3090672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Apply for a SEEK Volunteer role</a:t>
            </a:r>
            <a:endParaRPr lang="en-US" sz="1200" dirty="0"/>
          </a:p>
        </p:txBody>
      </p:sp>
      <p:sp>
        <p:nvSpPr>
          <p:cNvPr id="10" name="Step 1 description"/>
          <p:cNvSpPr txBox="1"/>
          <p:nvPr/>
        </p:nvSpPr>
        <p:spPr>
          <a:xfrm>
            <a:off x="685800" y="3639312"/>
            <a:ext cx="2194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volunteer submits an application on SEEK Volunteer.</a:t>
            </a:r>
            <a:endParaRPr lang="en-US" sz="1200" dirty="0"/>
          </a:p>
        </p:txBody>
      </p:sp>
      <p:sp>
        <p:nvSpPr>
          <p:cNvPr id="11" name="Step 2 card"/>
          <p:cNvSpPr/>
          <p:nvPr/>
        </p:nvSpPr>
        <p:spPr>
          <a:xfrm>
            <a:off x="3337560" y="1325880"/>
            <a:ext cx="2468880" cy="2971800"/>
          </a:xfrm>
          <a:prstGeom prst="roundRect">
            <a:avLst>
              <a:gd name="adj" fmla="val 4444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tep 2 visual panel"/>
          <p:cNvSpPr/>
          <p:nvPr/>
        </p:nvSpPr>
        <p:spPr>
          <a:xfrm>
            <a:off x="3447288" y="1435608"/>
            <a:ext cx="2249424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Email icon circle"/>
          <p:cNvSpPr/>
          <p:nvPr/>
        </p:nvSpPr>
        <p:spPr>
          <a:xfrm>
            <a:off x="3685032" y="1673352"/>
            <a:ext cx="402336" cy="40233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Email icon" descr="Emai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72" y="1764792"/>
            <a:ext cx="219456" cy="219456"/>
          </a:xfrm>
          <a:prstGeom prst="rect">
            <a:avLst/>
          </a:prstGeom>
        </p:spPr>
      </p:pic>
      <p:sp>
        <p:nvSpPr>
          <p:cNvPr id="15" name="Volunteer icon circle"/>
          <p:cNvSpPr/>
          <p:nvPr/>
        </p:nvSpPr>
        <p:spPr>
          <a:xfrm>
            <a:off x="5056632" y="1673352"/>
            <a:ext cx="402336" cy="40233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Volunteer icon" descr="Volunte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72" y="1764792"/>
            <a:ext cx="219456" cy="219456"/>
          </a:xfrm>
          <a:prstGeom prst="rect">
            <a:avLst/>
          </a:prstGeom>
        </p:spPr>
      </p:pic>
      <p:pic>
        <p:nvPicPr>
          <p:cNvPr id="17" name="Flow arrow" descr="th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840" y="1737360"/>
            <a:ext cx="274320" cy="274320"/>
          </a:xfrm>
          <a:prstGeom prst="rect">
            <a:avLst/>
          </a:prstGeom>
        </p:spPr>
      </p:pic>
      <p:sp>
        <p:nvSpPr>
          <p:cNvPr id="18" name="Email subject box"/>
          <p:cNvSpPr/>
          <p:nvPr/>
        </p:nvSpPr>
        <p:spPr>
          <a:xfrm>
            <a:off x="3557016" y="2276856"/>
            <a:ext cx="2029968" cy="603504"/>
          </a:xfrm>
          <a:prstGeom prst="roundRect">
            <a:avLst>
              <a:gd name="adj" fmla="val 9091"/>
            </a:avLst>
          </a:prstGeom>
          <a:solidFill>
            <a:schemeClr val="accent6"/>
          </a:solidFill>
          <a:ln w="952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Email subject"/>
          <p:cNvSpPr txBox="1"/>
          <p:nvPr/>
        </p:nvSpPr>
        <p:spPr>
          <a:xfrm>
            <a:off x="3630168" y="2276856"/>
            <a:ext cx="18836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Subject: </a:t>
            </a:r>
            <a:r>
              <a:rPr lang="en-US" sz="1000" dirty="0">
                <a:solidFill>
                  <a:schemeClr val="tx1"/>
                </a:solidFill>
              </a:rPr>
              <a:t>Now apply on Better Impact to complete your application</a:t>
            </a:r>
            <a:endParaRPr lang="en-US" sz="1000" dirty="0"/>
          </a:p>
        </p:txBody>
      </p:sp>
      <p:sp>
        <p:nvSpPr>
          <p:cNvPr id="20" name="Step 2 number circle"/>
          <p:cNvSpPr/>
          <p:nvPr/>
        </p:nvSpPr>
        <p:spPr>
          <a:xfrm>
            <a:off x="3474720" y="3154680"/>
            <a:ext cx="365760" cy="36576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tep 2 number"/>
          <p:cNvSpPr txBox="1"/>
          <p:nvPr/>
        </p:nvSpPr>
        <p:spPr>
          <a:xfrm>
            <a:off x="347472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500" dirty="0"/>
          </a:p>
        </p:txBody>
      </p:sp>
      <p:sp>
        <p:nvSpPr>
          <p:cNvPr id="22" name="Step 2 heading"/>
          <p:cNvSpPr txBox="1"/>
          <p:nvPr/>
        </p:nvSpPr>
        <p:spPr>
          <a:xfrm>
            <a:off x="3904488" y="3090672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Receive an email invitation</a:t>
            </a:r>
            <a:endParaRPr lang="en-US" sz="1200" dirty="0"/>
          </a:p>
        </p:txBody>
      </p:sp>
      <p:sp>
        <p:nvSpPr>
          <p:cNvPr id="23" name="Step 2 description"/>
          <p:cNvSpPr txBox="1"/>
          <p:nvPr/>
        </p:nvSpPr>
        <p:spPr>
          <a:xfrm>
            <a:off x="3474720" y="3639312"/>
            <a:ext cx="2194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organisation emails a link to continue and complete the application.</a:t>
            </a:r>
            <a:endParaRPr lang="en-US" sz="1200" dirty="0"/>
          </a:p>
        </p:txBody>
      </p:sp>
      <p:sp>
        <p:nvSpPr>
          <p:cNvPr id="24" name="Step 3 card"/>
          <p:cNvSpPr/>
          <p:nvPr/>
        </p:nvSpPr>
        <p:spPr>
          <a:xfrm>
            <a:off x="6126480" y="1325880"/>
            <a:ext cx="2468880" cy="2971800"/>
          </a:xfrm>
          <a:prstGeom prst="roundRect">
            <a:avLst>
              <a:gd name="adj" fmla="val 4444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tep 3 visual panel"/>
          <p:cNvSpPr/>
          <p:nvPr/>
        </p:nvSpPr>
        <p:spPr>
          <a:xfrm>
            <a:off x="6236208" y="1435608"/>
            <a:ext cx="2249424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Better Impact application form" descr="Better Impact application for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1072" y="1491062"/>
            <a:ext cx="2139696" cy="1489292"/>
          </a:xfrm>
          <a:prstGeom prst="rect">
            <a:avLst/>
          </a:prstGeom>
        </p:spPr>
      </p:pic>
      <p:sp>
        <p:nvSpPr>
          <p:cNvPr id="27" name="Step 3 number circle"/>
          <p:cNvSpPr/>
          <p:nvPr/>
        </p:nvSpPr>
        <p:spPr>
          <a:xfrm>
            <a:off x="6263640" y="3154680"/>
            <a:ext cx="365760" cy="36576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tep 3 number"/>
          <p:cNvSpPr txBox="1"/>
          <p:nvPr/>
        </p:nvSpPr>
        <p:spPr>
          <a:xfrm>
            <a:off x="626364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500" dirty="0"/>
          </a:p>
        </p:txBody>
      </p:sp>
      <p:sp>
        <p:nvSpPr>
          <p:cNvPr id="29" name="Step 3 heading"/>
          <p:cNvSpPr txBox="1"/>
          <p:nvPr/>
        </p:nvSpPr>
        <p:spPr>
          <a:xfrm>
            <a:off x="6693408" y="3090672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Complete Better Impact registration</a:t>
            </a:r>
            <a:endParaRPr lang="en-US" sz="1200" dirty="0"/>
          </a:p>
        </p:txBody>
      </p:sp>
      <p:sp>
        <p:nvSpPr>
          <p:cNvPr id="30" name="Step 3 description"/>
          <p:cNvSpPr txBox="1"/>
          <p:nvPr/>
        </p:nvSpPr>
        <p:spPr>
          <a:xfrm>
            <a:off x="6263640" y="3639312"/>
            <a:ext cx="2194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volunteer creates or logs in to an account and completes the form.</a:t>
            </a:r>
            <a:endParaRPr lang="en-US" sz="1200" dirty="0"/>
          </a:p>
        </p:txBody>
      </p:sp>
      <p:pic>
        <p:nvPicPr>
          <p:cNvPr id="31" name="Flow arrow" descr="the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0380" y="2093976"/>
            <a:ext cx="274320" cy="274320"/>
          </a:xfrm>
          <a:prstGeom prst="rect">
            <a:avLst/>
          </a:prstGeom>
        </p:spPr>
      </p:pic>
      <p:pic>
        <p:nvPicPr>
          <p:cNvPr id="32" name="Flow arrow" descr="the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9300" y="2093976"/>
            <a:ext cx="274320" cy="274320"/>
          </a:xfrm>
          <a:prstGeom prst="rect">
            <a:avLst/>
          </a:prstGeom>
        </p:spPr>
      </p:pic>
      <p:sp>
        <p:nvSpPr>
          <p:cNvPr id="33" name="Journey summary bar"/>
          <p:cNvSpPr/>
          <p:nvPr/>
        </p:nvSpPr>
        <p:spPr>
          <a:xfrm>
            <a:off x="548640" y="4434840"/>
            <a:ext cx="8046720" cy="41148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Summary icon" descr="/home/claude/assets/i_alert_mari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" y="4530852"/>
            <a:ext cx="219456" cy="219456"/>
          </a:xfrm>
          <a:prstGeom prst="rect">
            <a:avLst/>
          </a:prstGeom>
        </p:spPr>
      </p:pic>
      <p:sp>
        <p:nvSpPr>
          <p:cNvPr id="35" name="Journey summary text"/>
          <p:cNvSpPr txBox="1"/>
          <p:nvPr/>
        </p:nvSpPr>
        <p:spPr>
          <a:xfrm>
            <a:off x="1097280" y="4434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Drop-off risk: </a:t>
            </a:r>
            <a:r>
              <a:rPr lang="en-US" sz="1300" dirty="0">
                <a:solidFill>
                  <a:schemeClr val="bg1"/>
                </a:solidFill>
              </a:rPr>
              <a:t>SEEK Volunteer application → email invitation → Better Impact registration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3"/>
                </a:solidFill>
              </a:rPr>
              <a:t>FUTURE STATE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Soon: one connected journey</a:t>
            </a:r>
            <a:endParaRPr lang="en-US" sz="2800" dirty="0"/>
          </a:p>
        </p:txBody>
      </p:sp>
      <p:sp>
        <p:nvSpPr>
          <p:cNvPr id="4" name="Step 1 card"/>
          <p:cNvSpPr/>
          <p:nvPr/>
        </p:nvSpPr>
        <p:spPr>
          <a:xfrm>
            <a:off x="548640" y="1083365"/>
            <a:ext cx="3429000" cy="3214315"/>
          </a:xfrm>
          <a:prstGeom prst="roundRect">
            <a:avLst>
              <a:gd name="adj" fmla="val 3692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tep 1 visual panel"/>
          <p:cNvSpPr/>
          <p:nvPr/>
        </p:nvSpPr>
        <p:spPr>
          <a:xfrm>
            <a:off x="626551" y="1178386"/>
            <a:ext cx="2273675" cy="1775126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tep 1 number circle"/>
          <p:cNvSpPr/>
          <p:nvPr/>
        </p:nvSpPr>
        <p:spPr>
          <a:xfrm>
            <a:off x="685800" y="3154680"/>
            <a:ext cx="365760" cy="36576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ep 1 number"/>
          <p:cNvSpPr txBox="1"/>
          <p:nvPr/>
        </p:nvSpPr>
        <p:spPr>
          <a:xfrm>
            <a:off x="68580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Step 1 heading"/>
          <p:cNvSpPr txBox="1"/>
          <p:nvPr/>
        </p:nvSpPr>
        <p:spPr>
          <a:xfrm>
            <a:off x="1115568" y="3090672"/>
            <a:ext cx="2770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Apply for a SEEK Volunteer role</a:t>
            </a:r>
            <a:endParaRPr lang="en-US" sz="1200" dirty="0"/>
          </a:p>
        </p:txBody>
      </p:sp>
      <p:sp>
        <p:nvSpPr>
          <p:cNvPr id="10" name="Step 1 description"/>
          <p:cNvSpPr txBox="1"/>
          <p:nvPr/>
        </p:nvSpPr>
        <p:spPr>
          <a:xfrm>
            <a:off x="685800" y="363931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volunteer submits an application on SEEK Volunteer.</a:t>
            </a:r>
            <a:endParaRPr lang="en-US" sz="1200" dirty="0"/>
          </a:p>
        </p:txBody>
      </p:sp>
      <p:sp>
        <p:nvSpPr>
          <p:cNvPr id="11" name="Step 2 card"/>
          <p:cNvSpPr/>
          <p:nvPr/>
        </p:nvSpPr>
        <p:spPr>
          <a:xfrm>
            <a:off x="5166360" y="1325880"/>
            <a:ext cx="3429000" cy="2971800"/>
          </a:xfrm>
          <a:prstGeom prst="roundRect">
            <a:avLst>
              <a:gd name="adj" fmla="val 3692"/>
            </a:avLst>
          </a:prstGeom>
          <a:solidFill>
            <a:schemeClr val="accent6"/>
          </a:solidFill>
          <a:ln w="9525">
            <a:solidFill>
              <a:srgbClr val="E8E8E0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tep 2 visual panel"/>
          <p:cNvSpPr/>
          <p:nvPr/>
        </p:nvSpPr>
        <p:spPr>
          <a:xfrm>
            <a:off x="5276088" y="1435608"/>
            <a:ext cx="3209544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Better Impact application form" descr="Better Impact application for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767" y="1490472"/>
            <a:ext cx="3096187" cy="1490472"/>
          </a:xfrm>
          <a:prstGeom prst="rect">
            <a:avLst/>
          </a:prstGeom>
        </p:spPr>
      </p:pic>
      <p:sp>
        <p:nvSpPr>
          <p:cNvPr id="14" name="Step 2 number circle"/>
          <p:cNvSpPr/>
          <p:nvPr/>
        </p:nvSpPr>
        <p:spPr>
          <a:xfrm>
            <a:off x="5303520" y="3154680"/>
            <a:ext cx="365760" cy="36576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tep 2 number"/>
          <p:cNvSpPr txBox="1"/>
          <p:nvPr/>
        </p:nvSpPr>
        <p:spPr>
          <a:xfrm>
            <a:off x="530352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Step 2 heading"/>
          <p:cNvSpPr txBox="1"/>
          <p:nvPr/>
        </p:nvSpPr>
        <p:spPr>
          <a:xfrm>
            <a:off x="5733288" y="3090672"/>
            <a:ext cx="2770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Complete Better Impact registration</a:t>
            </a:r>
            <a:endParaRPr lang="en-US" sz="1200" dirty="0"/>
          </a:p>
        </p:txBody>
      </p:sp>
      <p:sp>
        <p:nvSpPr>
          <p:cNvPr id="17" name="Step 2 description"/>
          <p:cNvSpPr txBox="1"/>
          <p:nvPr/>
        </p:nvSpPr>
        <p:spPr>
          <a:xfrm>
            <a:off x="5303520" y="363931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volunteer creates or logs in to an account and completes the form.</a:t>
            </a:r>
            <a:endParaRPr lang="en-US" sz="1200" dirty="0"/>
          </a:p>
        </p:txBody>
      </p:sp>
      <p:pic>
        <p:nvPicPr>
          <p:cNvPr id="18" name="Flow arrow" descr="th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783080"/>
            <a:ext cx="457200" cy="457200"/>
          </a:xfrm>
          <a:prstGeom prst="rect">
            <a:avLst/>
          </a:prstGeom>
        </p:spPr>
      </p:pic>
      <p:sp>
        <p:nvSpPr>
          <p:cNvPr id="19" name="Redirect caption"/>
          <p:cNvSpPr txBox="1"/>
          <p:nvPr/>
        </p:nvSpPr>
        <p:spPr>
          <a:xfrm>
            <a:off x="4023360" y="2304288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</a:rPr>
              <a:t>Redirected straight to Better Impact</a:t>
            </a:r>
            <a:endParaRPr lang="en-US" sz="1100" dirty="0"/>
          </a:p>
        </p:txBody>
      </p:sp>
      <p:sp>
        <p:nvSpPr>
          <p:cNvPr id="20" name="Journey summary bar"/>
          <p:cNvSpPr/>
          <p:nvPr/>
        </p:nvSpPr>
        <p:spPr>
          <a:xfrm>
            <a:off x="548640" y="4434840"/>
            <a:ext cx="8046720" cy="41148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Summary icon" descr="/home/claude/assets/i_check_ma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530852"/>
            <a:ext cx="219456" cy="219456"/>
          </a:xfrm>
          <a:prstGeom prst="rect">
            <a:avLst/>
          </a:prstGeom>
        </p:spPr>
      </p:pic>
      <p:sp>
        <p:nvSpPr>
          <p:cNvPr id="22" name="Journey summary text"/>
          <p:cNvSpPr txBox="1"/>
          <p:nvPr/>
        </p:nvSpPr>
        <p:spPr>
          <a:xfrm>
            <a:off x="1097280" y="4434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One connected journey: </a:t>
            </a:r>
            <a:r>
              <a:rPr lang="en-US" sz="1300" dirty="0">
                <a:solidFill>
                  <a:schemeClr val="bg1"/>
                </a:solidFill>
              </a:rPr>
              <a:t>SEEK Volunteer application → Better Impact registration</a:t>
            </a:r>
            <a:endParaRPr lang="en-US" sz="1300" dirty="0"/>
          </a:p>
        </p:txBody>
      </p:sp>
      <p:pic>
        <p:nvPicPr>
          <p:cNvPr id="23" name="SEEK Volunteer application form" descr="SEEK Volunteer application form">
            <a:extLst>
              <a:ext uri="{FF2B5EF4-FFF2-40B4-BE49-F238E27FC236}">
                <a16:creationId xmlns:a16="http://schemas.microsoft.com/office/drawing/2014/main" id="{5E4A7154-8F24-D919-BD63-F499B51C3C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52" y="1221318"/>
            <a:ext cx="2139672" cy="16411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 graphic" descr="/home/claude/assets/path_marigold_co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0"/>
            <a:ext cx="3600450" cy="5143500"/>
          </a:xfrm>
          <a:prstGeom prst="rect">
            <a:avLst/>
          </a:prstGeom>
        </p:spPr>
      </p:pic>
      <p:sp>
        <p:nvSpPr>
          <p:cNvPr id="3" name="Play icon circle"/>
          <p:cNvSpPr/>
          <p:nvPr/>
        </p:nvSpPr>
        <p:spPr>
          <a:xfrm>
            <a:off x="548640" y="68580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lay icon" descr="/home/claude/assets/i_play_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850392"/>
            <a:ext cx="310896" cy="310896"/>
          </a:xfrm>
          <a:prstGeom prst="rect">
            <a:avLst/>
          </a:prstGeom>
        </p:spPr>
      </p:pic>
      <p:sp>
        <p:nvSpPr>
          <p:cNvPr id="5" name="Eyebrow"/>
          <p:cNvSpPr txBox="1"/>
          <p:nvPr/>
        </p:nvSpPr>
        <p:spPr>
          <a:xfrm>
            <a:off x="548640" y="150876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2"/>
                </a:solidFill>
              </a:rPr>
              <a:t>SEEING IT IN ACTION</a:t>
            </a:r>
            <a:endParaRPr lang="en-US" sz="11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783080"/>
            <a:ext cx="4846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So how does this all work?</a:t>
            </a:r>
            <a:endParaRPr lang="en-US" sz="4000" dirty="0"/>
          </a:p>
        </p:txBody>
      </p:sp>
      <p:sp>
        <p:nvSpPr>
          <p:cNvPr id="7" name="Demo subtitle"/>
          <p:cNvSpPr txBox="1"/>
          <p:nvPr/>
        </p:nvSpPr>
        <p:spPr>
          <a:xfrm>
            <a:off x="548640" y="32004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 demonstration</a:t>
            </a:r>
            <a:endParaRPr lang="en-US" sz="2600" dirty="0"/>
          </a:p>
        </p:txBody>
      </p:sp>
      <p:sp>
        <p:nvSpPr>
          <p:cNvPr id="8" name="Demo presenter"/>
          <p:cNvSpPr txBox="1"/>
          <p:nvPr/>
        </p:nvSpPr>
        <p:spPr>
          <a:xfrm>
            <a:off x="548640" y="3749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with Katrina Hudson, SEEK Volunteer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2DC31-C8AD-6E55-711F-B123EEBA5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 graphic" descr="/home/claude/assets/path_marigold_corn.png">
            <a:extLst>
              <a:ext uri="{FF2B5EF4-FFF2-40B4-BE49-F238E27FC236}">
                <a16:creationId xmlns:a16="http://schemas.microsoft.com/office/drawing/2014/main" id="{E363CD91-F484-EF2B-0FB0-9DF12A0F0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0"/>
            <a:ext cx="3600450" cy="5143500"/>
          </a:xfrm>
          <a:prstGeom prst="rect">
            <a:avLst/>
          </a:prstGeom>
        </p:spPr>
      </p:pic>
      <p:pic>
        <p:nvPicPr>
          <p:cNvPr id="4" name="Play icon" descr="/home/claude/assets/i_play_em.png">
            <a:extLst>
              <a:ext uri="{FF2B5EF4-FFF2-40B4-BE49-F238E27FC236}">
                <a16:creationId xmlns:a16="http://schemas.microsoft.com/office/drawing/2014/main" id="{608A1890-DBBB-2896-CD29-31822553B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850392"/>
            <a:ext cx="310896" cy="310896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37820993-9074-08CB-8D18-CED835390C67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1783080"/>
            <a:ext cx="4846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Next Steps</a:t>
            </a:r>
            <a:endParaRPr lang="en-US" sz="4000" dirty="0"/>
          </a:p>
        </p:txBody>
      </p:sp>
      <p:sp>
        <p:nvSpPr>
          <p:cNvPr id="7" name="Demo subtitle">
            <a:extLst>
              <a:ext uri="{FF2B5EF4-FFF2-40B4-BE49-F238E27FC236}">
                <a16:creationId xmlns:a16="http://schemas.microsoft.com/office/drawing/2014/main" id="{8BC34E53-CB35-BE09-2515-19BF9D1CA268}"/>
              </a:ext>
            </a:extLst>
          </p:cNvPr>
          <p:cNvSpPr txBox="1"/>
          <p:nvPr/>
        </p:nvSpPr>
        <p:spPr>
          <a:xfrm>
            <a:off x="548639" y="3200400"/>
            <a:ext cx="60542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Form &gt; Seek Volunteer link set-up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5129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 graphic" descr="/home/claude/assets/path_marigold_co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0"/>
            <a:ext cx="3600450" cy="5143500"/>
          </a:xfrm>
          <a:prstGeom prst="rect">
            <a:avLst/>
          </a:prstGeom>
        </p:spPr>
      </p:pic>
      <p:sp>
        <p:nvSpPr>
          <p:cNvPr id="3" name="Question icon circle"/>
          <p:cNvSpPr/>
          <p:nvPr/>
        </p:nvSpPr>
        <p:spPr>
          <a:xfrm>
            <a:off x="548640" y="6858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Question icon" descr="/home/claude/assets/i_help_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850392"/>
            <a:ext cx="310896" cy="310896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60020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000" b="1" dirty="0">
                <a:solidFill>
                  <a:schemeClr val="tx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Any questions?</a:t>
            </a:r>
            <a:endParaRPr lang="en-US" sz="5000" dirty="0"/>
          </a:p>
        </p:txBody>
      </p:sp>
      <p:sp>
        <p:nvSpPr>
          <p:cNvPr id="6" name="Questions prompt"/>
          <p:cNvSpPr txBox="1"/>
          <p:nvPr/>
        </p:nvSpPr>
        <p:spPr>
          <a:xfrm>
            <a:off x="548640" y="26517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Ask away. We’ll answer as many as we can live.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2"/>
                </a:solidFill>
              </a:rPr>
              <a:t>STAY IN TOUCH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  <a:latin typeface="Parkinsans SemiBold" pitchFamily="34" charset="0"/>
                <a:ea typeface="Parkinsans SemiBold" pitchFamily="34" charset="-122"/>
                <a:cs typeface="Parkinsans SemiBold" pitchFamily="34" charset="-120"/>
              </a:rPr>
              <a:t>Thank you for joining us</a:t>
            </a:r>
            <a:endParaRPr lang="en-US" sz="3000" dirty="0"/>
          </a:p>
        </p:txBody>
      </p:sp>
      <p:sp>
        <p:nvSpPr>
          <p:cNvPr id="4" name="Andy Fryar contact card"/>
          <p:cNvSpPr/>
          <p:nvPr/>
        </p:nvSpPr>
        <p:spPr>
          <a:xfrm>
            <a:off x="548640" y="1463040"/>
            <a:ext cx="3931920" cy="3351276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" name="Andy Fryar organisation logo" descr="Better Impac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37360"/>
            <a:ext cx="1012337" cy="365760"/>
          </a:xfrm>
          <a:prstGeom prst="rect">
            <a:avLst/>
          </a:prstGeom>
        </p:spPr>
      </p:pic>
      <p:sp>
        <p:nvSpPr>
          <p:cNvPr id="6" name="Andy Fryar name"/>
          <p:cNvSpPr txBox="1"/>
          <p:nvPr/>
        </p:nvSpPr>
        <p:spPr>
          <a:xfrm>
            <a:off x="822960" y="228600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Andy Fryar</a:t>
            </a:r>
            <a:endParaRPr lang="en-US" sz="1800" dirty="0"/>
          </a:p>
        </p:txBody>
      </p:sp>
      <p:sp>
        <p:nvSpPr>
          <p:cNvPr id="7" name="Andy Fryar title"/>
          <p:cNvSpPr txBox="1"/>
          <p:nvPr/>
        </p:nvSpPr>
        <p:spPr>
          <a:xfrm>
            <a:off x="822960" y="263347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Regional Director – Australia &amp; NZ</a:t>
            </a:r>
            <a:endParaRPr lang="en-US" sz="1300" dirty="0"/>
          </a:p>
        </p:txBody>
      </p:sp>
      <p:pic>
        <p:nvPicPr>
          <p:cNvPr id="8" name="Andy Fryar Email icon" descr="Emai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926562"/>
            <a:ext cx="219456" cy="219456"/>
          </a:xfrm>
          <a:prstGeom prst="rect">
            <a:avLst/>
          </a:prstGeom>
        </p:spPr>
      </p:pic>
      <p:sp>
        <p:nvSpPr>
          <p:cNvPr id="9" name="Andy Fryar Email"/>
          <p:cNvSpPr txBox="1"/>
          <p:nvPr/>
        </p:nvSpPr>
        <p:spPr>
          <a:xfrm>
            <a:off x="1152144" y="2870734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/>
                </a:solidFill>
              </a:rPr>
              <a:t>Andy@betterimpact.com.au</a:t>
            </a:r>
            <a:endParaRPr lang="en-US" sz="1300" dirty="0"/>
          </a:p>
        </p:txBody>
      </p:sp>
      <p:pic>
        <p:nvPicPr>
          <p:cNvPr id="10" name="Andy Fryar Website icon" descr="Websi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124" y="4243812"/>
            <a:ext cx="219456" cy="219456"/>
          </a:xfrm>
          <a:prstGeom prst="rect">
            <a:avLst/>
          </a:prstGeom>
        </p:spPr>
      </p:pic>
      <p:sp>
        <p:nvSpPr>
          <p:cNvPr id="11" name="Andy Fryar Website"/>
          <p:cNvSpPr txBox="1"/>
          <p:nvPr/>
        </p:nvSpPr>
        <p:spPr>
          <a:xfrm>
            <a:off x="1102416" y="4184574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betterimpact.com.au</a:t>
            </a:r>
            <a:endParaRPr lang="en-US" sz="1300" dirty="0"/>
          </a:p>
        </p:txBody>
      </p:sp>
      <p:sp>
        <p:nvSpPr>
          <p:cNvPr id="12" name="Katrina Hudson contact card"/>
          <p:cNvSpPr/>
          <p:nvPr/>
        </p:nvSpPr>
        <p:spPr>
          <a:xfrm>
            <a:off x="4663440" y="1463040"/>
            <a:ext cx="3931920" cy="251460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Katrina Hudson name"/>
          <p:cNvSpPr txBox="1"/>
          <p:nvPr/>
        </p:nvSpPr>
        <p:spPr>
          <a:xfrm>
            <a:off x="4937760" y="228600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Katrina Hudson</a:t>
            </a:r>
            <a:endParaRPr lang="en-US" sz="1800" dirty="0"/>
          </a:p>
        </p:txBody>
      </p:sp>
      <p:sp>
        <p:nvSpPr>
          <p:cNvPr id="15" name="Katrina Hudson title"/>
          <p:cNvSpPr txBox="1"/>
          <p:nvPr/>
        </p:nvSpPr>
        <p:spPr>
          <a:xfrm>
            <a:off x="4937760" y="263347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Senior Manager, SEEK Volunteer</a:t>
            </a:r>
            <a:endParaRPr lang="en-US" sz="1300" dirty="0"/>
          </a:p>
        </p:txBody>
      </p:sp>
      <p:pic>
        <p:nvPicPr>
          <p:cNvPr id="16" name="Katrina Hudson Email icon" descr="Emai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3099816"/>
            <a:ext cx="219456" cy="219456"/>
          </a:xfrm>
          <a:prstGeom prst="rect">
            <a:avLst/>
          </a:prstGeom>
        </p:spPr>
      </p:pic>
      <p:sp>
        <p:nvSpPr>
          <p:cNvPr id="17" name="Katrina Hudson Email"/>
          <p:cNvSpPr txBox="1"/>
          <p:nvPr/>
        </p:nvSpPr>
        <p:spPr>
          <a:xfrm>
            <a:off x="5266944" y="3063240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 err="1"/>
              <a:t>khudson@seek.com.au</a:t>
            </a:r>
            <a:endParaRPr lang="en-US" sz="1300" dirty="0"/>
          </a:p>
        </p:txBody>
      </p:sp>
      <p:pic>
        <p:nvPicPr>
          <p:cNvPr id="18" name="Katrina Hudson Website icon" descr="Websi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60" y="3483864"/>
            <a:ext cx="219456" cy="219456"/>
          </a:xfrm>
          <a:prstGeom prst="rect">
            <a:avLst/>
          </a:prstGeom>
        </p:spPr>
      </p:pic>
      <p:sp>
        <p:nvSpPr>
          <p:cNvPr id="19" name="Katrina Hudson Website"/>
          <p:cNvSpPr txBox="1"/>
          <p:nvPr/>
        </p:nvSpPr>
        <p:spPr>
          <a:xfrm>
            <a:off x="5266944" y="3447288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volunteer.com.au</a:t>
            </a:r>
            <a:endParaRPr lang="en-US" sz="1300" dirty="0"/>
          </a:p>
        </p:txBody>
      </p:sp>
      <p:sp>
        <p:nvSpPr>
          <p:cNvPr id="20" name="Recording note"/>
          <p:cNvSpPr txBox="1"/>
          <p:nvPr/>
        </p:nvSpPr>
        <p:spPr>
          <a:xfrm>
            <a:off x="5035760" y="4233672"/>
            <a:ext cx="351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</a:rPr>
              <a:t>Every registrant will receive the recording, so feel free to share it with your team.</a:t>
            </a:r>
            <a:endParaRPr lang="en-US" sz="14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AE51A70-8483-7879-ABA7-31F000722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1631442"/>
            <a:ext cx="1617182" cy="471678"/>
          </a:xfrm>
          <a:prstGeom prst="rect">
            <a:avLst/>
          </a:prstGeom>
        </p:spPr>
      </p:pic>
      <p:pic>
        <p:nvPicPr>
          <p:cNvPr id="23" name="Andy Fryar Email icon" descr="Email">
            <a:extLst>
              <a:ext uri="{FF2B5EF4-FFF2-40B4-BE49-F238E27FC236}">
                <a16:creationId xmlns:a16="http://schemas.microsoft.com/office/drawing/2014/main" id="{77532054-B45B-6E1F-022B-B01E5517F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240825"/>
            <a:ext cx="219456" cy="219456"/>
          </a:xfrm>
          <a:prstGeom prst="rect">
            <a:avLst/>
          </a:prstGeom>
        </p:spPr>
      </p:pic>
      <p:sp>
        <p:nvSpPr>
          <p:cNvPr id="24" name="Andy Fryar Email">
            <a:extLst>
              <a:ext uri="{FF2B5EF4-FFF2-40B4-BE49-F238E27FC236}">
                <a16:creationId xmlns:a16="http://schemas.microsoft.com/office/drawing/2014/main" id="{3FA5F4F3-B645-E3D1-1CCD-D62CF6144783}"/>
              </a:ext>
            </a:extLst>
          </p:cNvPr>
          <p:cNvSpPr txBox="1"/>
          <p:nvPr/>
        </p:nvSpPr>
        <p:spPr>
          <a:xfrm>
            <a:off x="1102416" y="3196389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Didier@betterimpact.com.au</a:t>
            </a:r>
            <a:endParaRPr lang="en-US" sz="1300" dirty="0"/>
          </a:p>
        </p:txBody>
      </p:sp>
      <p:sp>
        <p:nvSpPr>
          <p:cNvPr id="13" name="Andy Fryar Email">
            <a:extLst>
              <a:ext uri="{FF2B5EF4-FFF2-40B4-BE49-F238E27FC236}">
                <a16:creationId xmlns:a16="http://schemas.microsoft.com/office/drawing/2014/main" id="{E1C4188F-DA4F-7CC9-2EB6-0E444AF18124}"/>
              </a:ext>
            </a:extLst>
          </p:cNvPr>
          <p:cNvSpPr txBox="1"/>
          <p:nvPr/>
        </p:nvSpPr>
        <p:spPr>
          <a:xfrm>
            <a:off x="705678" y="3787220"/>
            <a:ext cx="34905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AU" sz="1400" dirty="0">
                <a:hlinkClick r:id="rId7" tooltip="https://www.betterimpact.com.au/meet-with-didier"/>
              </a:rPr>
              <a:t>www.betterimpact.com.au/meet-with-didier</a:t>
            </a:r>
            <a:endParaRPr lang="en-US" sz="1400" dirty="0"/>
          </a:p>
        </p:txBody>
      </p:sp>
      <p:sp>
        <p:nvSpPr>
          <p:cNvPr id="21" name="Andy Fryar Email">
            <a:extLst>
              <a:ext uri="{FF2B5EF4-FFF2-40B4-BE49-F238E27FC236}">
                <a16:creationId xmlns:a16="http://schemas.microsoft.com/office/drawing/2014/main" id="{14C458D8-B1ED-DB44-46EB-A70317A6EB86}"/>
              </a:ext>
            </a:extLst>
          </p:cNvPr>
          <p:cNvSpPr txBox="1"/>
          <p:nvPr/>
        </p:nvSpPr>
        <p:spPr>
          <a:xfrm>
            <a:off x="1102416" y="3522044"/>
            <a:ext cx="3054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 0423 602 803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tter Impact 2025">
  <a:themeElements>
    <a:clrScheme name="Better Impact 2025">
      <a:dk1>
        <a:srgbClr val="183331"/>
      </a:dk1>
      <a:lt1>
        <a:srgbClr val="FFF9F0"/>
      </a:lt1>
      <a:dk2>
        <a:srgbClr val="183331"/>
      </a:dk2>
      <a:lt2>
        <a:srgbClr val="C9EEF2"/>
      </a:lt2>
      <a:accent1>
        <a:srgbClr val="88C1CC"/>
      </a:accent1>
      <a:accent2>
        <a:srgbClr val="FFBA10"/>
      </a:accent2>
      <a:accent3>
        <a:srgbClr val="BF1F42"/>
      </a:accent3>
      <a:accent4>
        <a:srgbClr val="183331"/>
      </a:accent4>
      <a:accent5>
        <a:srgbClr val="C9EEF2"/>
      </a:accent5>
      <a:accent6>
        <a:srgbClr val="FFFFFF"/>
      </a:accent6>
      <a:hlink>
        <a:srgbClr val="183331"/>
      </a:hlink>
      <a:folHlink>
        <a:srgbClr val="183331"/>
      </a:folHlink>
    </a:clrScheme>
    <a:fontScheme name="Better Impact 2025">
      <a:majorFont>
        <a:latin typeface="Parkinsa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DM Sans 14p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488</Words>
  <Application>Microsoft Macintosh PowerPoint</Application>
  <PresentationFormat>On-screen Show (16:9)</PresentationFormat>
  <Paragraphs>72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Parkinsans SemiBold</vt:lpstr>
      <vt:lpstr>Better Impact 2025</vt:lpstr>
      <vt:lpstr>PowerPoint Presentation</vt:lpstr>
      <vt:lpstr>Meet today’s presenters</vt:lpstr>
      <vt:lpstr>Today: three steps across two systems</vt:lpstr>
      <vt:lpstr>Soon: one connected journey</vt:lpstr>
      <vt:lpstr>So how does this all work?</vt:lpstr>
      <vt:lpstr>Next Steps</vt:lpstr>
      <vt:lpstr>Any questions?</vt:lpstr>
      <vt:lpstr>Thank you for joining us</vt:lpstr>
    </vt:vector>
  </TitlesOfParts>
  <Company>Better Impact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Better Together: SEEK Volunteer + Better Impact</dc:title>
  <dc:subject>PptxGenJS Presentation</dc:subject>
  <dc:creator>Better Impact</dc:creator>
  <cp:lastModifiedBy>Andy Fryar</cp:lastModifiedBy>
  <cp:revision>7</cp:revision>
  <dcterms:created xsi:type="dcterms:W3CDTF">2026-10-23T19:50:35Z</dcterms:created>
  <dcterms:modified xsi:type="dcterms:W3CDTF">2026-10-29T00:46:43Z</dcterms:modified>
</cp:coreProperties>
</file>